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hMu4mnY1fsLVxZuTRJ2ILJGH5K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41"/>
          <p:cNvSpPr/>
          <p:nvPr>
            <p:ph idx="2" type="pic"/>
          </p:nvPr>
        </p:nvSpPr>
        <p:spPr>
          <a:xfrm>
            <a:off x="5183188" y="987425"/>
            <a:ext cx="6172200" cy="4873625"/>
          </a:xfrm>
          <a:prstGeom prst="rect">
            <a:avLst/>
          </a:prstGeom>
          <a:noFill/>
          <a:ln>
            <a:noFill/>
          </a:ln>
        </p:spPr>
      </p:sp>
      <p:sp>
        <p:nvSpPr>
          <p:cNvPr id="95" name="Google Shape;95;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6" name="Google Shape;96;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 name="Shape 17"/>
        <p:cNvGrpSpPr/>
        <p:nvPr/>
      </p:nvGrpSpPr>
      <p:grpSpPr>
        <a:xfrm>
          <a:off x="0" y="0"/>
          <a:ext cx="0" cy="0"/>
          <a:chOff x="0" y="0"/>
          <a:chExt cx="0" cy="0"/>
        </a:xfrm>
      </p:grpSpPr>
      <p:sp>
        <p:nvSpPr>
          <p:cNvPr id="18" name="Google Shape;18;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0"/>
          <p:cNvSpPr/>
          <p:nvPr>
            <p:ph idx="2" type="pic"/>
          </p:nvPr>
        </p:nvSpPr>
        <p:spPr>
          <a:xfrm>
            <a:off x="5183188" y="987425"/>
            <a:ext cx="6172200" cy="4873625"/>
          </a:xfrm>
          <a:prstGeom prst="rect">
            <a:avLst/>
          </a:prstGeom>
          <a:noFill/>
          <a:ln>
            <a:noFill/>
          </a:ln>
        </p:spPr>
      </p:sp>
      <p:sp>
        <p:nvSpPr>
          <p:cNvPr id="20" name="Google Shape;20;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 name="Google Shape;2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4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4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4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CAB7"/>
            </a:gs>
            <a:gs pos="20000">
              <a:srgbClr val="FBE4D4"/>
            </a:gs>
            <a:gs pos="74000">
              <a:srgbClr val="F7CAAC"/>
            </a:gs>
            <a:gs pos="83000">
              <a:srgbClr val="F7CAAC"/>
            </a:gs>
            <a:gs pos="100000">
              <a:srgbClr val="F7CAAC"/>
            </a:gs>
          </a:gsLst>
          <a:lin ang="5400000" scaled="0"/>
        </a:gra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CAB7"/>
            </a:gs>
            <a:gs pos="20000">
              <a:srgbClr val="FBE4D4"/>
            </a:gs>
            <a:gs pos="74000">
              <a:srgbClr val="F7CAAC"/>
            </a:gs>
            <a:gs pos="83000">
              <a:srgbClr val="F7CAAC"/>
            </a:gs>
            <a:gs pos="100000">
              <a:srgbClr val="F7CAAC"/>
            </a:gs>
          </a:gsLst>
          <a:lin ang="5400000" scaled="0"/>
        </a:gradFill>
      </p:bgPr>
    </p:bg>
    <p:spTree>
      <p:nvGrpSpPr>
        <p:cNvPr id="80" name="Shape 80"/>
        <p:cNvGrpSpPr/>
        <p:nvPr/>
      </p:nvGrpSpPr>
      <p:grpSpPr>
        <a:xfrm>
          <a:off x="0" y="0"/>
          <a:ext cx="0" cy="0"/>
          <a:chOff x="0" y="0"/>
          <a:chExt cx="0" cy="0"/>
        </a:xfrm>
      </p:grpSpPr>
      <p:sp>
        <p:nvSpPr>
          <p:cNvPr id="81" name="Google Shape;81;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36.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30.png"/><Relationship Id="rId5" Type="http://schemas.openxmlformats.org/officeDocument/2006/relationships/image" Target="../media/image45.png"/><Relationship Id="rId6" Type="http://schemas.openxmlformats.org/officeDocument/2006/relationships/image" Target="../media/image35.png"/><Relationship Id="rId7" Type="http://schemas.openxmlformats.org/officeDocument/2006/relationships/image" Target="../media/image53.png"/><Relationship Id="rId8"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jpg"/><Relationship Id="rId4" Type="http://schemas.openxmlformats.org/officeDocument/2006/relationships/image" Target="../media/image41.jpg"/><Relationship Id="rId5" Type="http://schemas.openxmlformats.org/officeDocument/2006/relationships/image" Target="../media/image32.jpg"/><Relationship Id="rId6" Type="http://schemas.openxmlformats.org/officeDocument/2006/relationships/image" Target="../media/image44.jpg"/><Relationship Id="rId7" Type="http://schemas.openxmlformats.org/officeDocument/2006/relationships/image" Target="../media/image40.jpg"/><Relationship Id="rId8"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38.png"/><Relationship Id="rId6"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jpg"/><Relationship Id="rId4" Type="http://schemas.openxmlformats.org/officeDocument/2006/relationships/image" Target="../media/image43.jpg"/><Relationship Id="rId5" Type="http://schemas.openxmlformats.org/officeDocument/2006/relationships/image" Target="../media/image57.jpg"/><Relationship Id="rId6" Type="http://schemas.openxmlformats.org/officeDocument/2006/relationships/image" Target="../media/image5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jpg"/><Relationship Id="rId4" Type="http://schemas.openxmlformats.org/officeDocument/2006/relationships/image" Target="../media/image58.jpg"/><Relationship Id="rId5" Type="http://schemas.openxmlformats.org/officeDocument/2006/relationships/image" Target="../media/image49.jpg"/><Relationship Id="rId6" Type="http://schemas.openxmlformats.org/officeDocument/2006/relationships/image" Target="../media/image51.jpg"/><Relationship Id="rId7" Type="http://schemas.openxmlformats.org/officeDocument/2006/relationships/image" Target="../media/image6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9" name="Google Shape;109;p1"/>
          <p:cNvPicPr preferRelativeResize="0"/>
          <p:nvPr/>
        </p:nvPicPr>
        <p:blipFill rotWithShape="1">
          <a:blip r:embed="rId3">
            <a:alphaModFix/>
          </a:blip>
          <a:srcRect b="-2" l="0" r="22451" t="0"/>
          <a:stretch/>
        </p:blipFill>
        <p:spPr>
          <a:xfrm>
            <a:off x="4283892" y="20471"/>
            <a:ext cx="7908098" cy="6857992"/>
          </a:xfrm>
          <a:prstGeom prst="rect">
            <a:avLst/>
          </a:prstGeom>
          <a:noFill/>
          <a:ln>
            <a:noFill/>
          </a:ln>
        </p:spPr>
      </p:pic>
      <p:sp>
        <p:nvSpPr>
          <p:cNvPr id="110" name="Google Shape;110;p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txBox="1"/>
          <p:nvPr>
            <p:ph type="ctrTitle"/>
          </p:nvPr>
        </p:nvSpPr>
        <p:spPr>
          <a:xfrm>
            <a:off x="3264829" y="1594598"/>
            <a:ext cx="5505449" cy="1007314"/>
          </a:xfrm>
          <a:prstGeom prst="rect">
            <a:avLst/>
          </a:prstGeom>
          <a:noFill/>
          <a:ln>
            <a:noFill/>
          </a:ln>
        </p:spPr>
        <p:txBody>
          <a:bodyPr anchorCtr="0" anchor="b" bIns="45700" lIns="91425" spcFirstLastPara="1" rIns="91425" wrap="square" tIns="45700">
            <a:normAutofit fontScale="90000"/>
          </a:bodyPr>
          <a:lstStyle/>
          <a:p>
            <a:pPr indent="0" lvl="0" marL="59689" rtl="0" algn="ctr">
              <a:lnSpc>
                <a:spcPct val="90000"/>
              </a:lnSpc>
              <a:spcBef>
                <a:spcPts val="0"/>
              </a:spcBef>
              <a:spcAft>
                <a:spcPts val="0"/>
              </a:spcAft>
              <a:buClr>
                <a:schemeClr val="lt1"/>
              </a:buClr>
              <a:buSzPct val="100000"/>
              <a:buFont typeface="Calibri"/>
              <a:buNone/>
            </a:pPr>
            <a:br>
              <a:rPr b="1" lang="en-US" sz="2400">
                <a:solidFill>
                  <a:schemeClr val="lt1"/>
                </a:solidFill>
              </a:rPr>
            </a:br>
            <a:br>
              <a:rPr b="1" lang="en-US" sz="2400">
                <a:solidFill>
                  <a:schemeClr val="lt1"/>
                </a:solidFill>
              </a:rPr>
            </a:br>
            <a:br>
              <a:rPr b="1" lang="en-US" sz="2400" u="sng">
                <a:solidFill>
                  <a:schemeClr val="lt1"/>
                </a:solidFill>
              </a:rPr>
            </a:br>
            <a:r>
              <a:rPr b="1" lang="en-US" u="sng">
                <a:solidFill>
                  <a:schemeClr val="lt1"/>
                </a:solidFill>
              </a:rPr>
              <a:t>CAPSTONE PROJECT</a:t>
            </a:r>
            <a:br>
              <a:rPr b="1" lang="en-US" sz="2400">
                <a:solidFill>
                  <a:schemeClr val="lt1"/>
                </a:solidFill>
              </a:rPr>
            </a:br>
            <a:r>
              <a:rPr b="1" lang="en-US" sz="3600">
                <a:solidFill>
                  <a:schemeClr val="lt1"/>
                </a:solidFill>
              </a:rPr>
              <a:t>Seoul Bike Sharing Demand Prediction</a:t>
            </a:r>
            <a:br>
              <a:rPr b="1" lang="en-US" sz="3600">
                <a:solidFill>
                  <a:schemeClr val="lt1"/>
                </a:solidFill>
              </a:rPr>
            </a:br>
            <a:r>
              <a:rPr b="1" lang="en-US" sz="3600">
                <a:solidFill>
                  <a:schemeClr val="lt1"/>
                </a:solidFill>
              </a:rPr>
              <a:t>Team: Data Titans</a:t>
            </a:r>
            <a:endParaRPr b="1" sz="3600">
              <a:solidFill>
                <a:schemeClr val="lt1"/>
              </a:solidFill>
            </a:endParaRPr>
          </a:p>
        </p:txBody>
      </p:sp>
      <p:sp>
        <p:nvSpPr>
          <p:cNvPr id="112" name="Google Shape;112;p1"/>
          <p:cNvSpPr txBox="1"/>
          <p:nvPr>
            <p:ph idx="1" type="subTitle"/>
          </p:nvPr>
        </p:nvSpPr>
        <p:spPr>
          <a:xfrm>
            <a:off x="728675" y="3902075"/>
            <a:ext cx="4489500" cy="2101800"/>
          </a:xfrm>
          <a:prstGeom prst="rect">
            <a:avLst/>
          </a:prstGeom>
          <a:noFill/>
          <a:ln>
            <a:noFill/>
          </a:ln>
        </p:spPr>
        <p:txBody>
          <a:bodyPr anchorCtr="0" anchor="t" bIns="45700" lIns="91425" spcFirstLastPara="1" rIns="91425" wrap="square" tIns="45700">
            <a:normAutofit fontScale="70000" lnSpcReduction="20000"/>
          </a:bodyPr>
          <a:lstStyle/>
          <a:p>
            <a:pPr indent="82232" lvl="0" marL="0" rtl="0" algn="l">
              <a:lnSpc>
                <a:spcPct val="90000"/>
              </a:lnSpc>
              <a:spcBef>
                <a:spcPts val="0"/>
              </a:spcBef>
              <a:spcAft>
                <a:spcPts val="0"/>
              </a:spcAft>
              <a:buClr>
                <a:schemeClr val="dk1"/>
              </a:buClr>
              <a:buSzPct val="100000"/>
              <a:buFont typeface="Arial"/>
              <a:buNone/>
            </a:pPr>
            <a:r>
              <a:t/>
            </a:r>
            <a:endParaRPr b="1" sz="1400" u="sng">
              <a:solidFill>
                <a:schemeClr val="lt1"/>
              </a:solidFill>
            </a:endParaRPr>
          </a:p>
          <a:p>
            <a:pPr indent="82232" lvl="0" marL="0" rtl="0" algn="l">
              <a:lnSpc>
                <a:spcPct val="90000"/>
              </a:lnSpc>
              <a:spcBef>
                <a:spcPts val="100"/>
              </a:spcBef>
              <a:spcAft>
                <a:spcPts val="0"/>
              </a:spcAft>
              <a:buClr>
                <a:schemeClr val="dk1"/>
              </a:buClr>
              <a:buSzPct val="100000"/>
              <a:buFont typeface="Arial"/>
              <a:buNone/>
            </a:pPr>
            <a:r>
              <a:t/>
            </a:r>
            <a:endParaRPr b="1" sz="1400" u="sng">
              <a:solidFill>
                <a:schemeClr val="lt1"/>
              </a:solidFill>
            </a:endParaRPr>
          </a:p>
          <a:p>
            <a:pPr indent="0" lvl="0" marL="0" rtl="0" algn="l">
              <a:lnSpc>
                <a:spcPct val="90000"/>
              </a:lnSpc>
              <a:spcBef>
                <a:spcPts val="100"/>
              </a:spcBef>
              <a:spcAft>
                <a:spcPts val="0"/>
              </a:spcAft>
              <a:buClr>
                <a:schemeClr val="lt1"/>
              </a:buClr>
              <a:buSzPct val="100000"/>
              <a:buNone/>
            </a:pPr>
            <a:r>
              <a:rPr b="1" lang="en-US" sz="1400" u="sng">
                <a:solidFill>
                  <a:schemeClr val="lt1"/>
                </a:solidFill>
              </a:rPr>
              <a:t>  </a:t>
            </a:r>
            <a:r>
              <a:rPr b="1" lang="en-US" sz="3000" u="sng">
                <a:solidFill>
                  <a:schemeClr val="lt1"/>
                </a:solidFill>
              </a:rPr>
              <a:t>TEAM MEMBERS</a:t>
            </a:r>
            <a:endParaRPr b="1" sz="3000" u="sng">
              <a:solidFill>
                <a:schemeClr val="lt1"/>
              </a:solidFill>
            </a:endParaRPr>
          </a:p>
          <a:p>
            <a:pPr indent="30162" lvl="0" marL="12700" marR="5080" rtl="0" algn="l">
              <a:lnSpc>
                <a:spcPct val="90000"/>
              </a:lnSpc>
              <a:spcBef>
                <a:spcPts val="1000"/>
              </a:spcBef>
              <a:spcAft>
                <a:spcPts val="0"/>
              </a:spcAft>
              <a:buClr>
                <a:schemeClr val="lt1"/>
              </a:buClr>
              <a:buSzPct val="100000"/>
              <a:buFont typeface="Arial"/>
              <a:buChar char="•"/>
            </a:pPr>
            <a:r>
              <a:rPr b="1" lang="en-US" sz="3000">
                <a:solidFill>
                  <a:schemeClr val="lt1"/>
                </a:solidFill>
              </a:rPr>
              <a:t>SOUMYA RANJAN RATH</a:t>
            </a:r>
            <a:endParaRPr/>
          </a:p>
          <a:p>
            <a:pPr indent="30162" lvl="0" marL="12700" marR="5080" rtl="0" algn="l">
              <a:lnSpc>
                <a:spcPct val="90000"/>
              </a:lnSpc>
              <a:spcBef>
                <a:spcPts val="1000"/>
              </a:spcBef>
              <a:spcAft>
                <a:spcPts val="0"/>
              </a:spcAft>
              <a:buClr>
                <a:schemeClr val="lt1"/>
              </a:buClr>
              <a:buSzPct val="100000"/>
              <a:buFont typeface="Arial"/>
              <a:buChar char="•"/>
            </a:pPr>
            <a:r>
              <a:rPr b="1" lang="en-US" sz="3000">
                <a:solidFill>
                  <a:schemeClr val="lt1"/>
                </a:solidFill>
              </a:rPr>
              <a:t>ABHISEKH PATR0</a:t>
            </a:r>
            <a:endParaRPr/>
          </a:p>
          <a:p>
            <a:pPr indent="30162" lvl="0" marL="12700" marR="5080" rtl="0" algn="l">
              <a:lnSpc>
                <a:spcPct val="90000"/>
              </a:lnSpc>
              <a:spcBef>
                <a:spcPts val="1000"/>
              </a:spcBef>
              <a:spcAft>
                <a:spcPts val="0"/>
              </a:spcAft>
              <a:buClr>
                <a:schemeClr val="lt1"/>
              </a:buClr>
              <a:buSzPct val="100000"/>
              <a:buFont typeface="Arial"/>
              <a:buChar char="•"/>
            </a:pPr>
            <a:r>
              <a:rPr b="1" lang="en-US" sz="3000">
                <a:solidFill>
                  <a:schemeClr val="lt1"/>
                </a:solidFill>
              </a:rPr>
              <a:t>SHAILEE SWASTIK</a:t>
            </a:r>
            <a:endParaRPr/>
          </a:p>
          <a:p>
            <a:pPr indent="69532" lvl="0" marL="12700" marR="5080" rtl="0" algn="l">
              <a:lnSpc>
                <a:spcPct val="90000"/>
              </a:lnSpc>
              <a:spcBef>
                <a:spcPts val="1000"/>
              </a:spcBef>
              <a:spcAft>
                <a:spcPts val="0"/>
              </a:spcAft>
              <a:buClr>
                <a:schemeClr val="dk1"/>
              </a:buClr>
              <a:buSzPct val="100000"/>
              <a:buFont typeface="Arial"/>
              <a:buNone/>
            </a:pPr>
            <a:r>
              <a:t/>
            </a:r>
            <a:endParaRPr sz="1400">
              <a:solidFill>
                <a:schemeClr val="lt1"/>
              </a:solidFill>
            </a:endParaRPr>
          </a:p>
          <a:p>
            <a:pPr indent="82232" lvl="0" marL="0" rtl="0" algn="l">
              <a:lnSpc>
                <a:spcPct val="90000"/>
              </a:lnSpc>
              <a:spcBef>
                <a:spcPts val="1000"/>
              </a:spcBef>
              <a:spcAft>
                <a:spcPts val="0"/>
              </a:spcAft>
              <a:buClr>
                <a:schemeClr val="dk1"/>
              </a:buClr>
              <a:buSzPct val="100000"/>
              <a:buFont typeface="Arial"/>
              <a:buNone/>
            </a:pPr>
            <a:r>
              <a:t/>
            </a:r>
            <a:endParaRPr sz="1400">
              <a:solidFill>
                <a:schemeClr val="lt1"/>
              </a:solidFill>
            </a:endParaRPr>
          </a:p>
        </p:txBody>
      </p:sp>
      <p:cxnSp>
        <p:nvCxnSpPr>
          <p:cNvPr id="113" name="Google Shape;113;p1"/>
          <p:cNvCxnSpPr/>
          <p:nvPr/>
        </p:nvCxnSpPr>
        <p:spPr>
          <a:xfrm rot="10800000">
            <a:off x="128585" y="3681408"/>
            <a:ext cx="1193482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CAB7"/>
            </a:gs>
            <a:gs pos="20000">
              <a:srgbClr val="FBE4D4"/>
            </a:gs>
            <a:gs pos="74000">
              <a:srgbClr val="F7CAAC"/>
            </a:gs>
            <a:gs pos="83000">
              <a:srgbClr val="F7CAAC"/>
            </a:gs>
            <a:gs pos="100000">
              <a:srgbClr val="F7CAAC"/>
            </a:gs>
          </a:gsLst>
          <a:lin ang="5400000" scaled="0"/>
        </a:gradFill>
      </p:bgPr>
    </p:bg>
    <p:spTree>
      <p:nvGrpSpPr>
        <p:cNvPr id="187" name="Shape 187"/>
        <p:cNvGrpSpPr/>
        <p:nvPr/>
      </p:nvGrpSpPr>
      <p:grpSpPr>
        <a:xfrm>
          <a:off x="0" y="0"/>
          <a:ext cx="0" cy="0"/>
          <a:chOff x="0" y="0"/>
          <a:chExt cx="0" cy="0"/>
        </a:xfrm>
      </p:grpSpPr>
      <p:sp>
        <p:nvSpPr>
          <p:cNvPr id="188" name="Google Shape;188;p10"/>
          <p:cNvSpPr txBox="1"/>
          <p:nvPr>
            <p:ph type="title"/>
          </p:nvPr>
        </p:nvSpPr>
        <p:spPr>
          <a:xfrm>
            <a:off x="499110" y="193583"/>
            <a:ext cx="10153650" cy="835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MONTH VARIABLE</a:t>
            </a:r>
            <a:endParaRPr b="1" sz="3600" u="sng">
              <a:solidFill>
                <a:srgbClr val="C00000"/>
              </a:solidFill>
              <a:latin typeface="Calibri"/>
              <a:ea typeface="Calibri"/>
              <a:cs typeface="Calibri"/>
              <a:sym typeface="Calibri"/>
            </a:endParaRPr>
          </a:p>
        </p:txBody>
      </p:sp>
      <p:sp>
        <p:nvSpPr>
          <p:cNvPr id="189" name="Google Shape;189;p10"/>
          <p:cNvSpPr txBox="1"/>
          <p:nvPr>
            <p:ph idx="1" type="body"/>
          </p:nvPr>
        </p:nvSpPr>
        <p:spPr>
          <a:xfrm>
            <a:off x="142874" y="4819650"/>
            <a:ext cx="11934825" cy="13049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B044F"/>
              </a:buClr>
              <a:buSzPts val="1900"/>
              <a:buChar char="•"/>
            </a:pPr>
            <a:r>
              <a:rPr b="1" lang="en-US" sz="1900">
                <a:solidFill>
                  <a:srgbClr val="0B044F"/>
                </a:solidFill>
                <a:latin typeface="Verdana"/>
                <a:ea typeface="Verdana"/>
                <a:cs typeface="Verdana"/>
                <a:sym typeface="Verdana"/>
              </a:rPr>
              <a:t>From the above bar plot we can clearly say that from the month 5 to 10 the  demand of the rented bike is high as compare to other months.These months comes inside the summer season.</a:t>
            </a:r>
            <a:endParaRPr sz="1900">
              <a:latin typeface="Verdana"/>
              <a:ea typeface="Verdana"/>
              <a:cs typeface="Verdana"/>
              <a:sym typeface="Verdana"/>
            </a:endParaRPr>
          </a:p>
          <a:p>
            <a:pPr indent="-50800" lvl="0" marL="228600" rtl="0" algn="l">
              <a:lnSpc>
                <a:spcPct val="90000"/>
              </a:lnSpc>
              <a:spcBef>
                <a:spcPts val="1000"/>
              </a:spcBef>
              <a:spcAft>
                <a:spcPts val="0"/>
              </a:spcAft>
              <a:buClr>
                <a:schemeClr val="dk1"/>
              </a:buClr>
              <a:buSzPts val="2800"/>
              <a:buNone/>
            </a:pPr>
            <a:r>
              <a:t/>
            </a:r>
            <a:endParaRPr/>
          </a:p>
        </p:txBody>
      </p:sp>
      <p:sp>
        <p:nvSpPr>
          <p:cNvPr id="190" name="Google Shape;190;p10"/>
          <p:cNvSpPr/>
          <p:nvPr/>
        </p:nvSpPr>
        <p:spPr>
          <a:xfrm>
            <a:off x="236632" y="1428520"/>
            <a:ext cx="8292908" cy="29912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type="title"/>
          </p:nvPr>
        </p:nvSpPr>
        <p:spPr>
          <a:xfrm>
            <a:off x="257175" y="32285"/>
            <a:ext cx="10515600" cy="108531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WEEKDAYS_WEEKEND VARIABLE</a:t>
            </a:r>
            <a:endParaRPr b="1" sz="3600" u="sng">
              <a:solidFill>
                <a:srgbClr val="C00000"/>
              </a:solidFill>
              <a:latin typeface="Calibri"/>
              <a:ea typeface="Calibri"/>
              <a:cs typeface="Calibri"/>
              <a:sym typeface="Calibri"/>
            </a:endParaRPr>
          </a:p>
        </p:txBody>
      </p:sp>
      <p:sp>
        <p:nvSpPr>
          <p:cNvPr id="196" name="Google Shape;196;p11"/>
          <p:cNvSpPr txBox="1"/>
          <p:nvPr>
            <p:ph idx="1" type="body"/>
          </p:nvPr>
        </p:nvSpPr>
        <p:spPr>
          <a:xfrm>
            <a:off x="409575" y="4638675"/>
            <a:ext cx="10944225" cy="1538288"/>
          </a:xfrm>
          <a:prstGeom prst="rect">
            <a:avLst/>
          </a:prstGeom>
          <a:noFill/>
          <a:ln>
            <a:noFill/>
          </a:ln>
        </p:spPr>
        <p:txBody>
          <a:bodyPr anchorCtr="0" anchor="t" bIns="45700" lIns="91425" spcFirstLastPara="1" rIns="91425" wrap="square" tIns="45700">
            <a:normAutofit fontScale="55000" lnSpcReduction="20000"/>
          </a:bodyPr>
          <a:lstStyle/>
          <a:p>
            <a:pPr indent="-336550" lvl="0" marL="348615" marR="5080" rtl="0" algn="l">
              <a:lnSpc>
                <a:spcPct val="114999"/>
              </a:lnSpc>
              <a:spcBef>
                <a:spcPts val="0"/>
              </a:spcBef>
              <a:spcAft>
                <a:spcPts val="0"/>
              </a:spcAft>
              <a:buClr>
                <a:srgbClr val="0B044F"/>
              </a:buClr>
              <a:buSzPct val="100000"/>
              <a:buFont typeface="Arial"/>
              <a:buChar char="●"/>
            </a:pPr>
            <a:r>
              <a:rPr b="1" lang="en-US" sz="2800">
                <a:solidFill>
                  <a:srgbClr val="0B044F"/>
                </a:solidFill>
                <a:latin typeface="Verdana"/>
                <a:ea typeface="Verdana"/>
                <a:cs typeface="Verdana"/>
                <a:sym typeface="Verdana"/>
              </a:rPr>
              <a:t>From the above point plot and bar plot we can say that in the weekdays which represent in  blue colour show that the demand of the bike higher because of the ofﬁce.</a:t>
            </a:r>
            <a:endParaRPr sz="2800">
              <a:latin typeface="Verdana"/>
              <a:ea typeface="Verdana"/>
              <a:cs typeface="Verdana"/>
              <a:sym typeface="Verdana"/>
            </a:endParaRPr>
          </a:p>
          <a:p>
            <a:pPr indent="-336550" lvl="0" marL="348615" rtl="0" algn="l">
              <a:lnSpc>
                <a:spcPct val="100000"/>
              </a:lnSpc>
              <a:spcBef>
                <a:spcPts val="250"/>
              </a:spcBef>
              <a:spcAft>
                <a:spcPts val="0"/>
              </a:spcAft>
              <a:buClr>
                <a:srgbClr val="0B044F"/>
              </a:buClr>
              <a:buSzPct val="100000"/>
              <a:buFont typeface="Arial"/>
              <a:buChar char="●"/>
            </a:pPr>
            <a:r>
              <a:rPr b="1" lang="en-US" sz="2800">
                <a:solidFill>
                  <a:srgbClr val="0B044F"/>
                </a:solidFill>
                <a:latin typeface="Verdana"/>
                <a:ea typeface="Verdana"/>
                <a:cs typeface="Verdana"/>
                <a:sym typeface="Verdana"/>
              </a:rPr>
              <a:t>Peak Time are 7 am to 9 am and 5 pm to 7 pm</a:t>
            </a:r>
            <a:endParaRPr sz="2800">
              <a:latin typeface="Verdana"/>
              <a:ea typeface="Verdana"/>
              <a:cs typeface="Verdana"/>
              <a:sym typeface="Verdana"/>
            </a:endParaRPr>
          </a:p>
          <a:p>
            <a:pPr indent="-336550" lvl="0" marL="348615" marR="27305" rtl="0" algn="l">
              <a:lnSpc>
                <a:spcPct val="114999"/>
              </a:lnSpc>
              <a:spcBef>
                <a:spcPts val="1000"/>
              </a:spcBef>
              <a:spcAft>
                <a:spcPts val="0"/>
              </a:spcAft>
              <a:buClr>
                <a:srgbClr val="0B044F"/>
              </a:buClr>
              <a:buSzPct val="100000"/>
              <a:buFont typeface="Arial"/>
              <a:buChar char="●"/>
            </a:pPr>
            <a:r>
              <a:rPr b="1" lang="en-US" sz="2800">
                <a:solidFill>
                  <a:srgbClr val="0B044F"/>
                </a:solidFill>
                <a:latin typeface="Verdana"/>
                <a:ea typeface="Verdana"/>
                <a:cs typeface="Verdana"/>
                <a:sym typeface="Verdana"/>
              </a:rPr>
              <a:t>The orange color represent the weekend days, and it show that the demand of rented  bikes are very low especially in the morning hour but when the evening start from 4 pm to  8 pm the demand slightly increases.</a:t>
            </a:r>
            <a:endParaRPr sz="2800">
              <a:latin typeface="Verdana"/>
              <a:ea typeface="Verdana"/>
              <a:cs typeface="Verdana"/>
              <a:sym typeface="Verdana"/>
            </a:endParaRPr>
          </a:p>
          <a:p>
            <a:pPr indent="-130810" lvl="0" marL="228600" rtl="0" algn="l">
              <a:lnSpc>
                <a:spcPct val="90000"/>
              </a:lnSpc>
              <a:spcBef>
                <a:spcPts val="1000"/>
              </a:spcBef>
              <a:spcAft>
                <a:spcPts val="0"/>
              </a:spcAft>
              <a:buClr>
                <a:schemeClr val="dk1"/>
              </a:buClr>
              <a:buSzPct val="100000"/>
              <a:buNone/>
            </a:pPr>
            <a:r>
              <a:t/>
            </a:r>
            <a:endParaRPr/>
          </a:p>
        </p:txBody>
      </p:sp>
      <p:sp>
        <p:nvSpPr>
          <p:cNvPr id="197" name="Google Shape;197;p11"/>
          <p:cNvSpPr/>
          <p:nvPr/>
        </p:nvSpPr>
        <p:spPr>
          <a:xfrm>
            <a:off x="257175" y="1534160"/>
            <a:ext cx="11325225" cy="27901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472440" y="13144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HOUR VARIABLE</a:t>
            </a:r>
            <a:endParaRPr b="1" sz="3600" u="sng">
              <a:solidFill>
                <a:srgbClr val="C00000"/>
              </a:solidFill>
              <a:latin typeface="Calibri"/>
              <a:ea typeface="Calibri"/>
              <a:cs typeface="Calibri"/>
              <a:sym typeface="Calibri"/>
            </a:endParaRPr>
          </a:p>
        </p:txBody>
      </p:sp>
      <p:sp>
        <p:nvSpPr>
          <p:cNvPr id="203" name="Google Shape;203;p12"/>
          <p:cNvSpPr txBox="1"/>
          <p:nvPr>
            <p:ph idx="1" type="body"/>
          </p:nvPr>
        </p:nvSpPr>
        <p:spPr>
          <a:xfrm>
            <a:off x="361950" y="4391025"/>
            <a:ext cx="11753850" cy="1325563"/>
          </a:xfrm>
          <a:prstGeom prst="rect">
            <a:avLst/>
          </a:prstGeom>
          <a:noFill/>
          <a:ln>
            <a:noFill/>
          </a:ln>
        </p:spPr>
        <p:txBody>
          <a:bodyPr anchorCtr="0" anchor="t" bIns="45700" lIns="91425" spcFirstLastPara="1" rIns="91425" wrap="square" tIns="45700">
            <a:normAutofit/>
          </a:bodyPr>
          <a:lstStyle/>
          <a:p>
            <a:pPr indent="-428625" lvl="0" marL="440690" marR="28575" rtl="0" algn="l">
              <a:lnSpc>
                <a:spcPct val="114999"/>
              </a:lnSpc>
              <a:spcBef>
                <a:spcPts val="0"/>
              </a:spcBef>
              <a:spcAft>
                <a:spcPts val="0"/>
              </a:spcAft>
              <a:buClr>
                <a:srgbClr val="0B044F"/>
              </a:buClr>
              <a:buSzPts val="1700"/>
              <a:buFont typeface="Verdana"/>
              <a:buChar char="➢"/>
            </a:pPr>
            <a:r>
              <a:rPr b="1" lang="en-US" sz="1700">
                <a:solidFill>
                  <a:srgbClr val="0B044F"/>
                </a:solidFill>
                <a:latin typeface="Verdana"/>
                <a:ea typeface="Verdana"/>
                <a:cs typeface="Verdana"/>
                <a:sym typeface="Verdana"/>
              </a:rPr>
              <a:t>In the above plot which shows the use of rented bike according the hours and  the data are from all over the year.</a:t>
            </a:r>
            <a:endParaRPr sz="1700">
              <a:latin typeface="Verdana"/>
              <a:ea typeface="Verdana"/>
              <a:cs typeface="Verdana"/>
              <a:sym typeface="Verdana"/>
            </a:endParaRPr>
          </a:p>
          <a:p>
            <a:pPr indent="-428625" lvl="0" marL="440690" marR="5080" rtl="0" algn="l">
              <a:lnSpc>
                <a:spcPct val="114999"/>
              </a:lnSpc>
              <a:spcBef>
                <a:spcPts val="1000"/>
              </a:spcBef>
              <a:spcAft>
                <a:spcPts val="0"/>
              </a:spcAft>
              <a:buClr>
                <a:srgbClr val="0B044F"/>
              </a:buClr>
              <a:buSzPts val="1700"/>
              <a:buFont typeface="Verdana"/>
              <a:buChar char="➢"/>
            </a:pPr>
            <a:r>
              <a:rPr b="1" lang="en-US" sz="1700">
                <a:solidFill>
                  <a:srgbClr val="0B044F"/>
                </a:solidFill>
                <a:latin typeface="Verdana"/>
                <a:ea typeface="Verdana"/>
                <a:cs typeface="Verdana"/>
                <a:sym typeface="Verdana"/>
              </a:rPr>
              <a:t>generally people use rented bikes during their working hour from 7am to 9am  and 5pm to 7pm.</a:t>
            </a:r>
            <a:endParaRPr sz="1700">
              <a:latin typeface="Verdana"/>
              <a:ea typeface="Verdana"/>
              <a:cs typeface="Verdana"/>
              <a:sym typeface="Verdana"/>
            </a:endParaRPr>
          </a:p>
          <a:p>
            <a:pPr indent="-50800" lvl="0" marL="228600" rtl="0" algn="l">
              <a:lnSpc>
                <a:spcPct val="90000"/>
              </a:lnSpc>
              <a:spcBef>
                <a:spcPts val="1000"/>
              </a:spcBef>
              <a:spcAft>
                <a:spcPts val="0"/>
              </a:spcAft>
              <a:buClr>
                <a:schemeClr val="dk1"/>
              </a:buClr>
              <a:buSzPts val="2800"/>
              <a:buNone/>
            </a:pPr>
            <a:r>
              <a:t/>
            </a:r>
            <a:endParaRPr/>
          </a:p>
        </p:txBody>
      </p:sp>
      <p:sp>
        <p:nvSpPr>
          <p:cNvPr id="204" name="Google Shape;204;p12"/>
          <p:cNvSpPr/>
          <p:nvPr/>
        </p:nvSpPr>
        <p:spPr>
          <a:xfrm>
            <a:off x="472440" y="1361440"/>
            <a:ext cx="11049000" cy="28288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ph type="title"/>
          </p:nvPr>
        </p:nvSpPr>
        <p:spPr>
          <a:xfrm>
            <a:off x="733604" y="182135"/>
            <a:ext cx="9290473" cy="571096"/>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FUNCTIONING DAY VARIABLE</a:t>
            </a:r>
            <a:endParaRPr b="1" sz="3600" u="sng">
              <a:solidFill>
                <a:srgbClr val="C00000"/>
              </a:solidFill>
              <a:latin typeface="Calibri"/>
              <a:ea typeface="Calibri"/>
              <a:cs typeface="Calibri"/>
              <a:sym typeface="Calibri"/>
            </a:endParaRPr>
          </a:p>
        </p:txBody>
      </p:sp>
      <p:sp>
        <p:nvSpPr>
          <p:cNvPr id="210" name="Google Shape;210;p13"/>
          <p:cNvSpPr/>
          <p:nvPr/>
        </p:nvSpPr>
        <p:spPr>
          <a:xfrm>
            <a:off x="203199" y="753231"/>
            <a:ext cx="11785576" cy="41105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1" name="Google Shape;211;p13"/>
          <p:cNvSpPr txBox="1"/>
          <p:nvPr/>
        </p:nvSpPr>
        <p:spPr>
          <a:xfrm>
            <a:off x="135466" y="4971523"/>
            <a:ext cx="11803380" cy="880925"/>
          </a:xfrm>
          <a:prstGeom prst="rect">
            <a:avLst/>
          </a:prstGeom>
          <a:noFill/>
          <a:ln>
            <a:noFill/>
          </a:ln>
        </p:spPr>
        <p:txBody>
          <a:bodyPr anchorCtr="0" anchor="t" bIns="0" lIns="0" spcFirstLastPara="1" rIns="0" wrap="square" tIns="16925">
            <a:spAutoFit/>
          </a:bodyPr>
          <a:lstStyle/>
          <a:p>
            <a:pPr indent="-571486" lvl="0" marL="587572" marR="6773" rtl="0" algn="l">
              <a:lnSpc>
                <a:spcPct val="114999"/>
              </a:lnSpc>
              <a:spcBef>
                <a:spcPts val="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In the above point plot which shows the use of rented bike in functioning daya  or not, and it clearly shows that,</a:t>
            </a:r>
            <a:endParaRPr sz="1600">
              <a:solidFill>
                <a:schemeClr val="dk1"/>
              </a:solidFill>
              <a:latin typeface="Verdana"/>
              <a:ea typeface="Verdana"/>
              <a:cs typeface="Verdana"/>
              <a:sym typeface="Verdana"/>
            </a:endParaRPr>
          </a:p>
          <a:p>
            <a:pPr indent="-571485" lvl="0" marL="588419" marR="0" rtl="0" algn="l">
              <a:spcBef>
                <a:spcPts val="38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Peoples dont use rented bikes in no functioning day.</a:t>
            </a:r>
            <a:endParaRPr sz="1600">
              <a:solidFill>
                <a:schemeClr val="dk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4"/>
          <p:cNvSpPr txBox="1"/>
          <p:nvPr>
            <p:ph type="title"/>
          </p:nvPr>
        </p:nvSpPr>
        <p:spPr>
          <a:xfrm>
            <a:off x="257175" y="1534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SEASON VARIABLE</a:t>
            </a:r>
            <a:endParaRPr b="1" sz="3600" u="sng">
              <a:solidFill>
                <a:srgbClr val="C00000"/>
              </a:solidFill>
              <a:latin typeface="Calibri"/>
              <a:ea typeface="Calibri"/>
              <a:cs typeface="Calibri"/>
              <a:sym typeface="Calibri"/>
            </a:endParaRPr>
          </a:p>
        </p:txBody>
      </p:sp>
      <p:sp>
        <p:nvSpPr>
          <p:cNvPr id="217" name="Google Shape;217;p14"/>
          <p:cNvSpPr txBox="1"/>
          <p:nvPr>
            <p:ph idx="1" type="body"/>
          </p:nvPr>
        </p:nvSpPr>
        <p:spPr>
          <a:xfrm>
            <a:off x="257175" y="4419600"/>
            <a:ext cx="11801475" cy="2162174"/>
          </a:xfrm>
          <a:prstGeom prst="rect">
            <a:avLst/>
          </a:prstGeom>
          <a:noFill/>
          <a:ln>
            <a:noFill/>
          </a:ln>
        </p:spPr>
        <p:txBody>
          <a:bodyPr anchorCtr="0" anchor="t" bIns="45700" lIns="91425" spcFirstLastPara="1" rIns="91425" wrap="square" tIns="45700">
            <a:normAutofit/>
          </a:bodyPr>
          <a:lstStyle/>
          <a:p>
            <a:pPr indent="-419100" lvl="0" marL="431800" rtl="0" algn="l">
              <a:lnSpc>
                <a:spcPct val="100000"/>
              </a:lnSpc>
              <a:spcBef>
                <a:spcPts val="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This above bar plot shows the distribution of rented bike count season wise</a:t>
            </a:r>
            <a:endParaRPr sz="1800">
              <a:latin typeface="Verdana"/>
              <a:ea typeface="Verdana"/>
              <a:cs typeface="Verdana"/>
              <a:sym typeface="Verdana"/>
            </a:endParaRPr>
          </a:p>
          <a:p>
            <a:pPr indent="-419100" lvl="0" marL="431165" marR="133350" rtl="0" algn="l">
              <a:lnSpc>
                <a:spcPct val="100000"/>
              </a:lnSpc>
              <a:spcBef>
                <a:spcPts val="100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And we can clearly see that that peoples love to ride bike in summer seasons and  autumn season</a:t>
            </a:r>
            <a:endParaRPr sz="1800">
              <a:latin typeface="Verdana"/>
              <a:ea typeface="Verdana"/>
              <a:cs typeface="Verdana"/>
              <a:sym typeface="Verdana"/>
            </a:endParaRPr>
          </a:p>
          <a:p>
            <a:pPr indent="-419100" lvl="0" marL="431800" rtl="0" algn="l">
              <a:lnSpc>
                <a:spcPct val="100000"/>
              </a:lnSpc>
              <a:spcBef>
                <a:spcPts val="100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But in winter season people don't take any rented bike due to because of snowfall</a:t>
            </a:r>
            <a:endParaRPr sz="1800">
              <a:latin typeface="Verdana"/>
              <a:ea typeface="Verdana"/>
              <a:cs typeface="Verdana"/>
              <a:sym typeface="Verdana"/>
            </a:endParaRPr>
          </a:p>
          <a:p>
            <a:pPr indent="-50800" lvl="0" marL="228600" rtl="0" algn="l">
              <a:lnSpc>
                <a:spcPct val="90000"/>
              </a:lnSpc>
              <a:spcBef>
                <a:spcPts val="1000"/>
              </a:spcBef>
              <a:spcAft>
                <a:spcPts val="0"/>
              </a:spcAft>
              <a:buClr>
                <a:schemeClr val="dk1"/>
              </a:buClr>
              <a:buSzPts val="2800"/>
              <a:buNone/>
            </a:pPr>
            <a:r>
              <a:t/>
            </a:r>
            <a:endParaRPr/>
          </a:p>
        </p:txBody>
      </p:sp>
      <p:sp>
        <p:nvSpPr>
          <p:cNvPr id="218" name="Google Shape;218;p14"/>
          <p:cNvSpPr/>
          <p:nvPr/>
        </p:nvSpPr>
        <p:spPr>
          <a:xfrm>
            <a:off x="666750" y="1336733"/>
            <a:ext cx="9143981" cy="266299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5"/>
          <p:cNvSpPr txBox="1"/>
          <p:nvPr>
            <p:ph type="title"/>
          </p:nvPr>
        </p:nvSpPr>
        <p:spPr>
          <a:xfrm>
            <a:off x="360680" y="19228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SEASON VARIABLE</a:t>
            </a:r>
            <a:endParaRPr b="1" sz="3600" u="sng">
              <a:solidFill>
                <a:srgbClr val="C00000"/>
              </a:solidFill>
              <a:latin typeface="Calibri"/>
              <a:ea typeface="Calibri"/>
              <a:cs typeface="Calibri"/>
              <a:sym typeface="Calibri"/>
            </a:endParaRPr>
          </a:p>
        </p:txBody>
      </p:sp>
      <p:sp>
        <p:nvSpPr>
          <p:cNvPr id="224" name="Google Shape;224;p15"/>
          <p:cNvSpPr txBox="1"/>
          <p:nvPr>
            <p:ph idx="1" type="body"/>
          </p:nvPr>
        </p:nvSpPr>
        <p:spPr>
          <a:xfrm>
            <a:off x="360680" y="4206875"/>
            <a:ext cx="10515600" cy="1919288"/>
          </a:xfrm>
          <a:prstGeom prst="rect">
            <a:avLst/>
          </a:prstGeom>
          <a:noFill/>
          <a:ln>
            <a:noFill/>
          </a:ln>
        </p:spPr>
        <p:txBody>
          <a:bodyPr anchorCtr="0" anchor="t" bIns="45700" lIns="91425" spcFirstLastPara="1" rIns="91425" wrap="square" tIns="45700">
            <a:normAutofit/>
          </a:bodyPr>
          <a:lstStyle/>
          <a:p>
            <a:pPr indent="-419100" lvl="0" marL="431165" marR="5080" rtl="0" algn="l">
              <a:lnSpc>
                <a:spcPct val="114999"/>
              </a:lnSpc>
              <a:spcBef>
                <a:spcPts val="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In the above bar plot and point plot which shows the use of rented bike in in four  different seasons, and it clearly shows that,</a:t>
            </a:r>
            <a:endParaRPr sz="1800">
              <a:latin typeface="Verdana"/>
              <a:ea typeface="Verdana"/>
              <a:cs typeface="Verdana"/>
              <a:sym typeface="Verdana"/>
            </a:endParaRPr>
          </a:p>
          <a:p>
            <a:pPr indent="-419100" lvl="0" marL="431165" marR="158750" rtl="0" algn="l">
              <a:lnSpc>
                <a:spcPct val="114999"/>
              </a:lnSpc>
              <a:spcBef>
                <a:spcPts val="100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In summer season the use of rented bike is high and peak time is 7am-9am and  7pm-5pm.</a:t>
            </a:r>
            <a:endParaRPr sz="1800">
              <a:latin typeface="Verdana"/>
              <a:ea typeface="Verdana"/>
              <a:cs typeface="Verdana"/>
              <a:sym typeface="Verdana"/>
            </a:endParaRPr>
          </a:p>
          <a:p>
            <a:pPr indent="-419100" lvl="0" marL="431800" rtl="0" algn="l">
              <a:lnSpc>
                <a:spcPct val="100000"/>
              </a:lnSpc>
              <a:spcBef>
                <a:spcPts val="27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In winter season the use of rented bike is very low because of snowfall</a:t>
            </a:r>
            <a:endParaRPr sz="1800">
              <a:latin typeface="Verdana"/>
              <a:ea typeface="Verdana"/>
              <a:cs typeface="Verdana"/>
              <a:sym typeface="Verdana"/>
            </a:endParaRPr>
          </a:p>
          <a:p>
            <a:pPr indent="-114300" lvl="0" marL="228600" rtl="0" algn="l">
              <a:lnSpc>
                <a:spcPct val="90000"/>
              </a:lnSpc>
              <a:spcBef>
                <a:spcPts val="1000"/>
              </a:spcBef>
              <a:spcAft>
                <a:spcPts val="0"/>
              </a:spcAft>
              <a:buClr>
                <a:schemeClr val="dk1"/>
              </a:buClr>
              <a:buSzPts val="1800"/>
              <a:buNone/>
            </a:pPr>
            <a:r>
              <a:t/>
            </a:r>
            <a:endParaRPr sz="1800"/>
          </a:p>
        </p:txBody>
      </p:sp>
      <p:sp>
        <p:nvSpPr>
          <p:cNvPr id="225" name="Google Shape;225;p15"/>
          <p:cNvSpPr/>
          <p:nvPr/>
        </p:nvSpPr>
        <p:spPr>
          <a:xfrm>
            <a:off x="728344" y="1517848"/>
            <a:ext cx="8839181" cy="244799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ph type="title"/>
          </p:nvPr>
        </p:nvSpPr>
        <p:spPr>
          <a:xfrm>
            <a:off x="340360" y="216374"/>
            <a:ext cx="10515600" cy="109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HOLIDAY VARIABLE</a:t>
            </a:r>
            <a:endParaRPr b="1" sz="3600" u="sng">
              <a:solidFill>
                <a:srgbClr val="C00000"/>
              </a:solidFill>
              <a:latin typeface="Calibri"/>
              <a:ea typeface="Calibri"/>
              <a:cs typeface="Calibri"/>
              <a:sym typeface="Calibri"/>
            </a:endParaRPr>
          </a:p>
        </p:txBody>
      </p:sp>
      <p:sp>
        <p:nvSpPr>
          <p:cNvPr id="231" name="Google Shape;231;p16"/>
          <p:cNvSpPr txBox="1"/>
          <p:nvPr>
            <p:ph idx="1" type="body"/>
          </p:nvPr>
        </p:nvSpPr>
        <p:spPr>
          <a:xfrm>
            <a:off x="57150" y="4333874"/>
            <a:ext cx="11458575" cy="2409825"/>
          </a:xfrm>
          <a:prstGeom prst="rect">
            <a:avLst/>
          </a:prstGeom>
          <a:noFill/>
          <a:ln>
            <a:noFill/>
          </a:ln>
        </p:spPr>
        <p:txBody>
          <a:bodyPr anchorCtr="0" anchor="t" bIns="45700" lIns="91425" spcFirstLastPara="1" rIns="91425" wrap="square" tIns="45700">
            <a:normAutofit lnSpcReduction="10000"/>
          </a:bodyPr>
          <a:lstStyle/>
          <a:p>
            <a:pPr indent="-419100" lvl="0" marL="431165" marR="5080" rtl="0" algn="l">
              <a:lnSpc>
                <a:spcPct val="114999"/>
              </a:lnSpc>
              <a:spcBef>
                <a:spcPts val="0"/>
              </a:spcBef>
              <a:spcAft>
                <a:spcPts val="0"/>
              </a:spcAft>
              <a:buClr>
                <a:srgbClr val="0B044F"/>
              </a:buClr>
              <a:buSzPts val="2800"/>
              <a:buFont typeface="Verdana"/>
              <a:buChar char="➢"/>
            </a:pPr>
            <a:r>
              <a:rPr b="1" lang="en-US" sz="2800">
                <a:solidFill>
                  <a:srgbClr val="0B044F"/>
                </a:solidFill>
                <a:latin typeface="Verdana"/>
                <a:ea typeface="Verdana"/>
                <a:cs typeface="Verdana"/>
                <a:sym typeface="Verdana"/>
              </a:rPr>
              <a:t>In the above bar plot and point plot which shows the use of rented bike in a holiday,  and it clearly shows that,</a:t>
            </a:r>
            <a:endParaRPr sz="2800">
              <a:latin typeface="Verdana"/>
              <a:ea typeface="Verdana"/>
              <a:cs typeface="Verdana"/>
              <a:sym typeface="Verdana"/>
            </a:endParaRPr>
          </a:p>
          <a:p>
            <a:pPr indent="-419100" lvl="0" marL="431800" rtl="0" algn="l">
              <a:lnSpc>
                <a:spcPct val="100000"/>
              </a:lnSpc>
              <a:spcBef>
                <a:spcPts val="270"/>
              </a:spcBef>
              <a:spcAft>
                <a:spcPts val="0"/>
              </a:spcAft>
              <a:buClr>
                <a:srgbClr val="0B044F"/>
              </a:buClr>
              <a:buSzPts val="2800"/>
              <a:buFont typeface="Verdana"/>
              <a:buChar char="➢"/>
            </a:pPr>
            <a:r>
              <a:rPr b="1" lang="en-US" sz="2800">
                <a:solidFill>
                  <a:srgbClr val="0B044F"/>
                </a:solidFill>
                <a:latin typeface="Verdana"/>
                <a:ea typeface="Verdana"/>
                <a:cs typeface="Verdana"/>
                <a:sym typeface="Verdana"/>
              </a:rPr>
              <a:t>plot shows that in holiday people uses the rented bike from 2pm-8pm</a:t>
            </a:r>
            <a:endParaRPr sz="2800">
              <a:latin typeface="Verdana"/>
              <a:ea typeface="Verdana"/>
              <a:cs typeface="Verdana"/>
              <a:sym typeface="Verdana"/>
            </a:endParaRPr>
          </a:p>
          <a:p>
            <a:pPr indent="-50800" lvl="0" marL="228600" rtl="0" algn="l">
              <a:lnSpc>
                <a:spcPct val="90000"/>
              </a:lnSpc>
              <a:spcBef>
                <a:spcPts val="1000"/>
              </a:spcBef>
              <a:spcAft>
                <a:spcPts val="0"/>
              </a:spcAft>
              <a:buClr>
                <a:schemeClr val="dk1"/>
              </a:buClr>
              <a:buSzPts val="2800"/>
              <a:buNone/>
            </a:pPr>
            <a:r>
              <a:t/>
            </a:r>
            <a:endParaRPr/>
          </a:p>
        </p:txBody>
      </p:sp>
      <p:sp>
        <p:nvSpPr>
          <p:cNvPr id="232" name="Google Shape;232;p16"/>
          <p:cNvSpPr/>
          <p:nvPr/>
        </p:nvSpPr>
        <p:spPr>
          <a:xfrm>
            <a:off x="538478" y="1437006"/>
            <a:ext cx="8991601" cy="25790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7"/>
          <p:cNvSpPr txBox="1"/>
          <p:nvPr>
            <p:ph type="title"/>
          </p:nvPr>
        </p:nvSpPr>
        <p:spPr>
          <a:xfrm>
            <a:off x="563880" y="263524"/>
            <a:ext cx="10515600" cy="835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NUMERICAL VS.RENTED BIKE COUNT</a:t>
            </a:r>
            <a:endParaRPr b="1" sz="3600" u="sng">
              <a:solidFill>
                <a:srgbClr val="C00000"/>
              </a:solidFill>
              <a:latin typeface="Calibri"/>
              <a:ea typeface="Calibri"/>
              <a:cs typeface="Calibri"/>
              <a:sym typeface="Calibri"/>
            </a:endParaRPr>
          </a:p>
        </p:txBody>
      </p:sp>
      <p:sp>
        <p:nvSpPr>
          <p:cNvPr id="238" name="Google Shape;238;p17"/>
          <p:cNvSpPr txBox="1"/>
          <p:nvPr>
            <p:ph idx="1" type="body"/>
          </p:nvPr>
        </p:nvSpPr>
        <p:spPr>
          <a:xfrm>
            <a:off x="838200" y="4352925"/>
            <a:ext cx="10515600" cy="1824038"/>
          </a:xfrm>
          <a:prstGeom prst="rect">
            <a:avLst/>
          </a:prstGeom>
          <a:noFill/>
          <a:ln>
            <a:noFill/>
          </a:ln>
        </p:spPr>
        <p:txBody>
          <a:bodyPr anchorCtr="0" anchor="t" bIns="45700" lIns="91425" spcFirstLastPara="1" rIns="91425" wrap="square" tIns="45700">
            <a:normAutofit fontScale="55000" lnSpcReduction="20000"/>
          </a:bodyPr>
          <a:lstStyle/>
          <a:p>
            <a:pPr indent="-409575" lvl="0" marL="421640" marR="62864" rtl="0" algn="l">
              <a:lnSpc>
                <a:spcPct val="114999"/>
              </a:lnSpc>
              <a:spcBef>
                <a:spcPts val="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From the above plot we see that people like to ride bikes when it is pretty hot around 25°C  in average</a:t>
            </a:r>
            <a:endParaRPr sz="2800">
              <a:latin typeface="Verdana"/>
              <a:ea typeface="Verdana"/>
              <a:cs typeface="Verdana"/>
              <a:sym typeface="Verdana"/>
            </a:endParaRPr>
          </a:p>
          <a:p>
            <a:pPr indent="-409575" lvl="0" marL="421640" marR="5080" rtl="0" algn="l">
              <a:lnSpc>
                <a:spcPct val="114999"/>
              </a:lnSpc>
              <a:spcBef>
                <a:spcPts val="100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From the above plot of "Dew point</a:t>
            </a:r>
            <a:r>
              <a:rPr b="1" lang="en-US">
                <a:solidFill>
                  <a:srgbClr val="0B044F"/>
                </a:solidFill>
                <a:latin typeface="Verdana"/>
                <a:ea typeface="Verdana"/>
                <a:cs typeface="Verdana"/>
                <a:sym typeface="Verdana"/>
              </a:rPr>
              <a:t> </a:t>
            </a:r>
            <a:r>
              <a:rPr b="1" lang="en-US" sz="2800">
                <a:solidFill>
                  <a:srgbClr val="0B044F"/>
                </a:solidFill>
                <a:latin typeface="Verdana"/>
                <a:ea typeface="Verdana"/>
                <a:cs typeface="Verdana"/>
                <a:sym typeface="Verdana"/>
              </a:rPr>
              <a:t>temperature' is almost same as the 'temperature' there  is some similarity present we can check it in our next step</a:t>
            </a:r>
            <a:endParaRPr sz="2800">
              <a:latin typeface="Verdana"/>
              <a:ea typeface="Verdana"/>
              <a:cs typeface="Verdana"/>
              <a:sym typeface="Verdana"/>
            </a:endParaRPr>
          </a:p>
          <a:p>
            <a:pPr indent="-409575" lvl="0" marL="421640" marR="241934" rtl="0" algn="l">
              <a:lnSpc>
                <a:spcPct val="114999"/>
              </a:lnSpc>
              <a:spcBef>
                <a:spcPts val="100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from the above plot we see that, the amount of rented bikes is huge, when there is solar  radiation, the counter of rents is around 1000</a:t>
            </a:r>
            <a:endParaRPr sz="2800">
              <a:latin typeface="Verdana"/>
              <a:ea typeface="Verdana"/>
              <a:cs typeface="Verdana"/>
              <a:sym typeface="Verdana"/>
            </a:endParaRPr>
          </a:p>
          <a:p>
            <a:pPr indent="-130810" lvl="0" marL="228600" rtl="0" algn="l">
              <a:lnSpc>
                <a:spcPct val="90000"/>
              </a:lnSpc>
              <a:spcBef>
                <a:spcPts val="1000"/>
              </a:spcBef>
              <a:spcAft>
                <a:spcPts val="0"/>
              </a:spcAft>
              <a:buClr>
                <a:schemeClr val="dk1"/>
              </a:buClr>
              <a:buSzPct val="100000"/>
              <a:buNone/>
            </a:pPr>
            <a:r>
              <a:t/>
            </a:r>
            <a:endParaRPr/>
          </a:p>
        </p:txBody>
      </p:sp>
      <p:sp>
        <p:nvSpPr>
          <p:cNvPr id="239" name="Google Shape;239;p17"/>
          <p:cNvSpPr/>
          <p:nvPr/>
        </p:nvSpPr>
        <p:spPr>
          <a:xfrm>
            <a:off x="352425" y="1491858"/>
            <a:ext cx="3289718" cy="25050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7"/>
          <p:cNvSpPr/>
          <p:nvPr/>
        </p:nvSpPr>
        <p:spPr>
          <a:xfrm>
            <a:off x="3980279" y="1496617"/>
            <a:ext cx="4231441" cy="250031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7"/>
          <p:cNvSpPr/>
          <p:nvPr/>
        </p:nvSpPr>
        <p:spPr>
          <a:xfrm>
            <a:off x="8315325" y="1491858"/>
            <a:ext cx="3429002" cy="227171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502920" y="371349"/>
            <a:ext cx="10515600" cy="6635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NUMERICAL VS.RENTED BIKE COUNT</a:t>
            </a:r>
            <a:endParaRPr b="1" sz="3600" u="sng">
              <a:solidFill>
                <a:srgbClr val="C00000"/>
              </a:solidFill>
              <a:latin typeface="Calibri"/>
              <a:ea typeface="Calibri"/>
              <a:cs typeface="Calibri"/>
              <a:sym typeface="Calibri"/>
            </a:endParaRPr>
          </a:p>
        </p:txBody>
      </p:sp>
      <p:sp>
        <p:nvSpPr>
          <p:cNvPr id="247" name="Google Shape;247;p18"/>
          <p:cNvSpPr txBox="1"/>
          <p:nvPr>
            <p:ph idx="1" type="body"/>
          </p:nvPr>
        </p:nvSpPr>
        <p:spPr>
          <a:xfrm>
            <a:off x="161924" y="3924300"/>
            <a:ext cx="11934825" cy="2916238"/>
          </a:xfrm>
          <a:prstGeom prst="rect">
            <a:avLst/>
          </a:prstGeom>
          <a:noFill/>
          <a:ln>
            <a:noFill/>
          </a:ln>
        </p:spPr>
        <p:txBody>
          <a:bodyPr anchorCtr="0" anchor="t" bIns="45700" lIns="91425" spcFirstLastPara="1" rIns="91425" wrap="square" tIns="45700">
            <a:normAutofit/>
          </a:bodyPr>
          <a:lstStyle/>
          <a:p>
            <a:pPr indent="-336550" lvl="0" marL="348615" marR="92710" rtl="0" algn="l">
              <a:lnSpc>
                <a:spcPct val="114999"/>
              </a:lnSpc>
              <a:spcBef>
                <a:spcPts val="0"/>
              </a:spcBef>
              <a:spcAft>
                <a:spcPts val="0"/>
              </a:spcAft>
              <a:buClr>
                <a:srgbClr val="0B044F"/>
              </a:buClr>
              <a:buSzPts val="1800"/>
              <a:buFont typeface="Arial"/>
              <a:buChar char="●"/>
            </a:pPr>
            <a:r>
              <a:rPr b="1" lang="en-US" sz="1800">
                <a:solidFill>
                  <a:srgbClr val="0B044F"/>
                </a:solidFill>
                <a:latin typeface="Verdana"/>
                <a:ea typeface="Verdana"/>
                <a:cs typeface="Verdana"/>
                <a:sym typeface="Verdana"/>
              </a:rPr>
              <a:t>In snowfall plot, on the y-axis, the amount of rented bike is very low When we have more  than 4 cm of snow, the bike rents is much lower</a:t>
            </a:r>
            <a:endParaRPr sz="1800">
              <a:latin typeface="Verdana"/>
              <a:ea typeface="Verdana"/>
              <a:cs typeface="Verdana"/>
              <a:sym typeface="Verdana"/>
            </a:endParaRPr>
          </a:p>
          <a:p>
            <a:pPr indent="-336550" lvl="0" marL="348615" marR="643255" rtl="0" algn="l">
              <a:lnSpc>
                <a:spcPct val="114999"/>
              </a:lnSpc>
              <a:spcBef>
                <a:spcPts val="1000"/>
              </a:spcBef>
              <a:spcAft>
                <a:spcPts val="0"/>
              </a:spcAft>
              <a:buClr>
                <a:srgbClr val="0B044F"/>
              </a:buClr>
              <a:buSzPts val="1800"/>
              <a:buFont typeface="Arial"/>
              <a:buChar char="●"/>
            </a:pPr>
            <a:r>
              <a:rPr b="1" lang="en-US" sz="1800">
                <a:solidFill>
                  <a:srgbClr val="0B044F"/>
                </a:solidFill>
                <a:latin typeface="Verdana"/>
                <a:ea typeface="Verdana"/>
                <a:cs typeface="Verdana"/>
                <a:sym typeface="Verdana"/>
              </a:rPr>
              <a:t>In rainfall plot if it rains a lot the demand of of rent bikes is not decreasing, here for  example even if we have 20 mm of rain there is a big peak of rented bikes</a:t>
            </a:r>
            <a:endParaRPr sz="1800">
              <a:latin typeface="Verdana"/>
              <a:ea typeface="Verdana"/>
              <a:cs typeface="Verdana"/>
              <a:sym typeface="Verdana"/>
            </a:endParaRPr>
          </a:p>
          <a:p>
            <a:pPr indent="-336550" lvl="0" marL="348615" marR="5080" rtl="0" algn="l">
              <a:lnSpc>
                <a:spcPct val="114999"/>
              </a:lnSpc>
              <a:spcBef>
                <a:spcPts val="1000"/>
              </a:spcBef>
              <a:spcAft>
                <a:spcPts val="0"/>
              </a:spcAft>
              <a:buClr>
                <a:srgbClr val="0B044F"/>
              </a:buClr>
              <a:buSzPts val="1800"/>
              <a:buFont typeface="Arial"/>
              <a:buChar char="●"/>
            </a:pPr>
            <a:r>
              <a:rPr b="1" lang="en-US" sz="1800">
                <a:solidFill>
                  <a:srgbClr val="0B044F"/>
                </a:solidFill>
                <a:latin typeface="Verdana"/>
                <a:ea typeface="Verdana"/>
                <a:cs typeface="Verdana"/>
                <a:sym typeface="Verdana"/>
              </a:rPr>
              <a:t>In wind speed plot that the demand of rented bike is uniformly distribute despite of wind  speed but when the speed of wind was 7 m/s then the demand of bike also increase that  clearly means peoples love to ride bikes when its little windy</a:t>
            </a:r>
            <a:endParaRPr sz="1800">
              <a:latin typeface="Verdana"/>
              <a:ea typeface="Verdana"/>
              <a:cs typeface="Verdana"/>
              <a:sym typeface="Verdana"/>
            </a:endParaRPr>
          </a:p>
          <a:p>
            <a:pPr indent="-114300" lvl="0" marL="228600" rtl="0" algn="l">
              <a:lnSpc>
                <a:spcPct val="90000"/>
              </a:lnSpc>
              <a:spcBef>
                <a:spcPts val="1000"/>
              </a:spcBef>
              <a:spcAft>
                <a:spcPts val="0"/>
              </a:spcAft>
              <a:buClr>
                <a:schemeClr val="dk1"/>
              </a:buClr>
              <a:buSzPts val="1800"/>
              <a:buNone/>
            </a:pPr>
            <a:r>
              <a:t/>
            </a:r>
            <a:endParaRPr sz="1800"/>
          </a:p>
        </p:txBody>
      </p:sp>
      <p:grpSp>
        <p:nvGrpSpPr>
          <p:cNvPr id="248" name="Google Shape;248;p18"/>
          <p:cNvGrpSpPr/>
          <p:nvPr/>
        </p:nvGrpSpPr>
        <p:grpSpPr>
          <a:xfrm>
            <a:off x="419100" y="1218043"/>
            <a:ext cx="11677483" cy="2340020"/>
            <a:chOff x="62974" y="646498"/>
            <a:chExt cx="9081006" cy="2340020"/>
          </a:xfrm>
        </p:grpSpPr>
        <p:sp>
          <p:nvSpPr>
            <p:cNvPr id="249" name="Google Shape;249;p18"/>
            <p:cNvSpPr/>
            <p:nvPr/>
          </p:nvSpPr>
          <p:spPr>
            <a:xfrm>
              <a:off x="62974" y="646498"/>
              <a:ext cx="3065118" cy="23400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8"/>
            <p:cNvSpPr/>
            <p:nvPr/>
          </p:nvSpPr>
          <p:spPr>
            <a:xfrm>
              <a:off x="3128093" y="700923"/>
              <a:ext cx="3137693" cy="22855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8"/>
            <p:cNvSpPr/>
            <p:nvPr/>
          </p:nvSpPr>
          <p:spPr>
            <a:xfrm>
              <a:off x="6204837" y="646498"/>
              <a:ext cx="2939143" cy="202884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CAB7"/>
            </a:gs>
            <a:gs pos="10000">
              <a:srgbClr val="F5D8C7"/>
            </a:gs>
            <a:gs pos="20000">
              <a:srgbClr val="FBE4D4"/>
            </a:gs>
            <a:gs pos="74000">
              <a:srgbClr val="F7CAAC"/>
            </a:gs>
            <a:gs pos="83000">
              <a:srgbClr val="F7CAAC"/>
            </a:gs>
            <a:gs pos="100000">
              <a:srgbClr val="F7CAAC"/>
            </a:gs>
          </a:gsLst>
          <a:lin ang="5400000" scaled="0"/>
        </a:gradFill>
      </p:bgPr>
    </p:bg>
    <p:spTree>
      <p:nvGrpSpPr>
        <p:cNvPr id="255" name="Shape 255"/>
        <p:cNvGrpSpPr/>
        <p:nvPr/>
      </p:nvGrpSpPr>
      <p:grpSpPr>
        <a:xfrm>
          <a:off x="0" y="0"/>
          <a:ext cx="0" cy="0"/>
          <a:chOff x="0" y="0"/>
          <a:chExt cx="0" cy="0"/>
        </a:xfrm>
      </p:grpSpPr>
      <p:sp>
        <p:nvSpPr>
          <p:cNvPr id="256" name="Google Shape;256;p19"/>
          <p:cNvSpPr txBox="1"/>
          <p:nvPr>
            <p:ph type="title"/>
          </p:nvPr>
        </p:nvSpPr>
        <p:spPr>
          <a:xfrm>
            <a:off x="939800" y="228669"/>
            <a:ext cx="10515600" cy="8064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REGRESSION PLOT FOR NUMERICAL VARIABLE</a:t>
            </a:r>
            <a:endParaRPr b="1" sz="3600" u="sng">
              <a:solidFill>
                <a:srgbClr val="C00000"/>
              </a:solidFill>
              <a:latin typeface="Calibri"/>
              <a:ea typeface="Calibri"/>
              <a:cs typeface="Calibri"/>
              <a:sym typeface="Calibri"/>
            </a:endParaRPr>
          </a:p>
        </p:txBody>
      </p:sp>
      <p:sp>
        <p:nvSpPr>
          <p:cNvPr id="257" name="Google Shape;257;p19"/>
          <p:cNvSpPr/>
          <p:nvPr/>
        </p:nvSpPr>
        <p:spPr>
          <a:xfrm>
            <a:off x="542149" y="1542649"/>
            <a:ext cx="4923937" cy="24667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9"/>
          <p:cNvSpPr/>
          <p:nvPr/>
        </p:nvSpPr>
        <p:spPr>
          <a:xfrm>
            <a:off x="6096000" y="1542649"/>
            <a:ext cx="5029200" cy="23722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9"/>
          <p:cNvSpPr/>
          <p:nvPr/>
        </p:nvSpPr>
        <p:spPr>
          <a:xfrm>
            <a:off x="649649" y="4217979"/>
            <a:ext cx="4816437" cy="227489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9"/>
          <p:cNvSpPr/>
          <p:nvPr/>
        </p:nvSpPr>
        <p:spPr>
          <a:xfrm>
            <a:off x="6337864" y="4181947"/>
            <a:ext cx="4711135" cy="22668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17" name="Shape 117"/>
        <p:cNvGrpSpPr/>
        <p:nvPr/>
      </p:nvGrpSpPr>
      <p:grpSpPr>
        <a:xfrm>
          <a:off x="0" y="0"/>
          <a:ext cx="0" cy="0"/>
          <a:chOff x="0" y="0"/>
          <a:chExt cx="0" cy="0"/>
        </a:xfrm>
      </p:grpSpPr>
      <p:pic>
        <p:nvPicPr>
          <p:cNvPr descr="Graph" id="118" name="Google Shape;118;p2"/>
          <p:cNvPicPr preferRelativeResize="0"/>
          <p:nvPr/>
        </p:nvPicPr>
        <p:blipFill rotWithShape="1">
          <a:blip r:embed="rId3">
            <a:alphaModFix/>
          </a:blip>
          <a:srcRect b="0" l="12425" r="23690" t="0"/>
          <a:stretch/>
        </p:blipFill>
        <p:spPr>
          <a:xfrm>
            <a:off x="5182104" y="10"/>
            <a:ext cx="7009896" cy="6857990"/>
          </a:xfrm>
          <a:custGeom>
            <a:rect b="b" l="l" r="r" t="t"/>
            <a:pathLst>
              <a:path extrusionOk="0" h="6858000" w="7009896">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ln>
            <a:noFill/>
          </a:ln>
        </p:spPr>
      </p:pic>
      <p:sp>
        <p:nvSpPr>
          <p:cNvPr id="119" name="Google Shape;119;p2"/>
          <p:cNvSpPr/>
          <p:nvPr/>
        </p:nvSpPr>
        <p:spPr>
          <a:xfrm>
            <a:off x="0" y="-1"/>
            <a:ext cx="6480073" cy="6858002"/>
          </a:xfrm>
          <a:custGeom>
            <a:rect b="b" l="l" r="r" t="t"/>
            <a:pathLst>
              <a:path extrusionOk="0" h="6858002" w="6480073">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a:off x="0" y="0"/>
            <a:ext cx="6249216" cy="6858001"/>
          </a:xfrm>
          <a:custGeom>
            <a:rect b="b" l="l" r="r" t="t"/>
            <a:pathLst>
              <a:path extrusionOk="0" h="6858001" w="6249216">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rgbClr val="4141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2"/>
          <p:cNvSpPr txBox="1"/>
          <p:nvPr>
            <p:ph type="title"/>
          </p:nvPr>
        </p:nvSpPr>
        <p:spPr>
          <a:xfrm>
            <a:off x="804673" y="1396289"/>
            <a:ext cx="478245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u="sng">
                <a:latin typeface="Calibri"/>
                <a:ea typeface="Calibri"/>
                <a:cs typeface="Calibri"/>
                <a:sym typeface="Calibri"/>
              </a:rPr>
              <a:t>CONTENT</a:t>
            </a:r>
            <a:endParaRPr/>
          </a:p>
        </p:txBody>
      </p:sp>
      <p:sp>
        <p:nvSpPr>
          <p:cNvPr id="122" name="Google Shape;122;p2"/>
          <p:cNvSpPr txBox="1"/>
          <p:nvPr>
            <p:ph idx="1" type="body"/>
          </p:nvPr>
        </p:nvSpPr>
        <p:spPr>
          <a:xfrm>
            <a:off x="804672" y="2871982"/>
            <a:ext cx="4782458" cy="3181684"/>
          </a:xfrm>
          <a:prstGeom prst="rect">
            <a:avLst/>
          </a:prstGeom>
          <a:noFill/>
          <a:ln>
            <a:noFill/>
          </a:ln>
        </p:spPr>
        <p:txBody>
          <a:bodyPr anchorCtr="0" anchor="t" bIns="0" lIns="0" spcFirstLastPara="1" rIns="0" wrap="square" tIns="12700">
            <a:normAutofit/>
          </a:bodyPr>
          <a:lstStyle/>
          <a:p>
            <a:pPr indent="-533400" lvl="1" marL="1003300" rtl="0" algn="l">
              <a:lnSpc>
                <a:spcPct val="90000"/>
              </a:lnSpc>
              <a:spcBef>
                <a:spcPts val="0"/>
              </a:spcBef>
              <a:spcAft>
                <a:spcPts val="0"/>
              </a:spcAft>
              <a:buClr>
                <a:schemeClr val="lt1"/>
              </a:buClr>
              <a:buSzPts val="1800"/>
              <a:buFont typeface="Verdana"/>
              <a:buChar char="❏"/>
            </a:pPr>
            <a:r>
              <a:rPr b="1" lang="en-US" sz="1800">
                <a:latin typeface="Verdana"/>
                <a:ea typeface="Verdana"/>
                <a:cs typeface="Verdana"/>
                <a:sym typeface="Verdana"/>
              </a:rPr>
              <a:t>BUSINESS UNDERSTANDING</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DATA SUMMARY</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FEATURE ANALYSIS</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EXPLORATORY DATA ANALYSIS</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DATA PREPROCESSING</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IMPLEMENTING ALGORITHMS</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CHALLENGES</a:t>
            </a:r>
            <a:endParaRPr sz="1800">
              <a:latin typeface="Verdana"/>
              <a:ea typeface="Verdana"/>
              <a:cs typeface="Verdana"/>
              <a:sym typeface="Verdana"/>
            </a:endParaRPr>
          </a:p>
          <a:p>
            <a:pPr indent="-533400" lvl="1" marL="1003300" rtl="0" algn="l">
              <a:lnSpc>
                <a:spcPct val="90000"/>
              </a:lnSpc>
              <a:spcBef>
                <a:spcPts val="500"/>
              </a:spcBef>
              <a:spcAft>
                <a:spcPts val="0"/>
              </a:spcAft>
              <a:buClr>
                <a:schemeClr val="lt1"/>
              </a:buClr>
              <a:buSzPts val="1800"/>
              <a:buFont typeface="Verdana"/>
              <a:buChar char="❏"/>
            </a:pPr>
            <a:r>
              <a:rPr b="1" lang="en-US" sz="1800">
                <a:latin typeface="Verdana"/>
                <a:ea typeface="Verdana"/>
                <a:cs typeface="Verdana"/>
                <a:sym typeface="Verdana"/>
              </a:rPr>
              <a:t>CONCLUSIONS</a:t>
            </a:r>
            <a:endParaRPr sz="18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txBox="1"/>
          <p:nvPr>
            <p:ph type="title"/>
          </p:nvPr>
        </p:nvSpPr>
        <p:spPr>
          <a:xfrm>
            <a:off x="838200" y="365125"/>
            <a:ext cx="10515600" cy="6445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REGRESSION PLOT FOR NUMERICAL VARIABLE</a:t>
            </a:r>
            <a:endParaRPr b="1" sz="3600" u="sng">
              <a:solidFill>
                <a:srgbClr val="C00000"/>
              </a:solidFill>
              <a:latin typeface="Calibri"/>
              <a:ea typeface="Calibri"/>
              <a:cs typeface="Calibri"/>
              <a:sym typeface="Calibri"/>
            </a:endParaRPr>
          </a:p>
        </p:txBody>
      </p:sp>
      <p:grpSp>
        <p:nvGrpSpPr>
          <p:cNvPr id="266" name="Google Shape;266;p20"/>
          <p:cNvGrpSpPr/>
          <p:nvPr/>
        </p:nvGrpSpPr>
        <p:grpSpPr>
          <a:xfrm>
            <a:off x="838199" y="1009650"/>
            <a:ext cx="4523881" cy="5482898"/>
            <a:chOff x="119499" y="513336"/>
            <a:chExt cx="3733392" cy="4477753"/>
          </a:xfrm>
        </p:grpSpPr>
        <p:sp>
          <p:nvSpPr>
            <p:cNvPr id="267" name="Google Shape;267;p20"/>
            <p:cNvSpPr/>
            <p:nvPr/>
          </p:nvSpPr>
          <p:spPr>
            <a:xfrm>
              <a:off x="185299" y="513336"/>
              <a:ext cx="3667592" cy="2263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0"/>
            <p:cNvSpPr/>
            <p:nvPr/>
          </p:nvSpPr>
          <p:spPr>
            <a:xfrm>
              <a:off x="119499" y="2782019"/>
              <a:ext cx="3733392" cy="220907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 name="Google Shape;269;p20"/>
          <p:cNvSpPr/>
          <p:nvPr/>
        </p:nvSpPr>
        <p:spPr>
          <a:xfrm>
            <a:off x="6411512" y="1168221"/>
            <a:ext cx="4862557" cy="26193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0"/>
          <p:cNvSpPr/>
          <p:nvPr/>
        </p:nvSpPr>
        <p:spPr>
          <a:xfrm>
            <a:off x="6411512" y="3946167"/>
            <a:ext cx="4942288" cy="220907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1"/>
          <p:cNvSpPr/>
          <p:nvPr/>
        </p:nvSpPr>
        <p:spPr>
          <a:xfrm flipH="1" rot="10800000">
            <a:off x="-1" y="-1"/>
            <a:ext cx="4403709" cy="68580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76" name="Google Shape;276;p21"/>
          <p:cNvGrpSpPr/>
          <p:nvPr/>
        </p:nvGrpSpPr>
        <p:grpSpPr>
          <a:xfrm>
            <a:off x="3315292" y="0"/>
            <a:ext cx="2436813" cy="6858001"/>
            <a:chOff x="1320800" y="0"/>
            <a:chExt cx="2436813" cy="6858001"/>
          </a:xfrm>
        </p:grpSpPr>
        <p:sp>
          <p:nvSpPr>
            <p:cNvPr id="277" name="Google Shape;277;p21"/>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78" name="Google Shape;278;p21"/>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79" name="Google Shape;279;p21"/>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80" name="Google Shape;280;p21"/>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1F3864"/>
            </a:solidFill>
            <a:ln>
              <a:noFill/>
            </a:ln>
          </p:spPr>
        </p:sp>
        <p:sp>
          <p:nvSpPr>
            <p:cNvPr id="281" name="Google Shape;281;p21"/>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2F5496"/>
            </a:solidFill>
            <a:ln>
              <a:noFill/>
            </a:ln>
          </p:spPr>
        </p:sp>
        <p:sp>
          <p:nvSpPr>
            <p:cNvPr id="282" name="Google Shape;282;p21"/>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83" name="Google Shape;283;p21"/>
          <p:cNvSpPr txBox="1"/>
          <p:nvPr>
            <p:ph type="title"/>
          </p:nvPr>
        </p:nvSpPr>
        <p:spPr>
          <a:xfrm>
            <a:off x="535020" y="685800"/>
            <a:ext cx="2780271" cy="5105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en-US" sz="4000" u="sng">
                <a:solidFill>
                  <a:srgbClr val="FFFFFF"/>
                </a:solidFill>
                <a:latin typeface="Calibri"/>
                <a:ea typeface="Calibri"/>
                <a:cs typeface="Calibri"/>
                <a:sym typeface="Calibri"/>
              </a:rPr>
              <a:t>REGRESSION PLOT FOR NUMERICAL  VARIABLE</a:t>
            </a:r>
            <a:endParaRPr b="1" sz="4000" u="sng">
              <a:solidFill>
                <a:srgbClr val="FFFFFF"/>
              </a:solidFill>
              <a:latin typeface="Calibri"/>
              <a:ea typeface="Calibri"/>
              <a:cs typeface="Calibri"/>
              <a:sym typeface="Calibri"/>
            </a:endParaRPr>
          </a:p>
        </p:txBody>
      </p:sp>
      <p:grpSp>
        <p:nvGrpSpPr>
          <p:cNvPr id="284" name="Google Shape;284;p21"/>
          <p:cNvGrpSpPr/>
          <p:nvPr/>
        </p:nvGrpSpPr>
        <p:grpSpPr>
          <a:xfrm>
            <a:off x="5010150" y="688292"/>
            <a:ext cx="6492875" cy="5100415"/>
            <a:chOff x="0" y="2492"/>
            <a:chExt cx="6492875" cy="5100415"/>
          </a:xfrm>
        </p:grpSpPr>
        <p:cxnSp>
          <p:nvCxnSpPr>
            <p:cNvPr id="285" name="Google Shape;285;p21"/>
            <p:cNvCxnSpPr/>
            <p:nvPr/>
          </p:nvCxnSpPr>
          <p:spPr>
            <a:xfrm>
              <a:off x="0" y="2492"/>
              <a:ext cx="6492875"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286" name="Google Shape;286;p21"/>
            <p:cNvSpPr/>
            <p:nvPr/>
          </p:nvSpPr>
          <p:spPr>
            <a:xfrm>
              <a:off x="0" y="2492"/>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txBox="1"/>
            <p:nvPr/>
          </p:nvSpPr>
          <p:spPr>
            <a:xfrm>
              <a:off x="0" y="2492"/>
              <a:ext cx="6492875" cy="170013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1" lang="en-US" sz="2100">
                  <a:solidFill>
                    <a:schemeClr val="dk1"/>
                  </a:solidFill>
                  <a:latin typeface="Calibri"/>
                  <a:ea typeface="Calibri"/>
                  <a:cs typeface="Calibri"/>
                  <a:sym typeface="Calibri"/>
                </a:rPr>
                <a:t>From the above regression plot of all numerical features we see  that the columns 'Temperature', 'Wind_speed','Visibility',  'Dew_point_temperature', 'Solar_Radiation' are positively relation  to the target variable.</a:t>
              </a:r>
              <a:endParaRPr sz="2100">
                <a:solidFill>
                  <a:schemeClr val="dk1"/>
                </a:solidFill>
                <a:latin typeface="Calibri"/>
                <a:ea typeface="Calibri"/>
                <a:cs typeface="Calibri"/>
                <a:sym typeface="Calibri"/>
              </a:endParaRPr>
            </a:p>
          </p:txBody>
        </p:sp>
        <p:cxnSp>
          <p:nvCxnSpPr>
            <p:cNvPr id="288" name="Google Shape;288;p21"/>
            <p:cNvCxnSpPr/>
            <p:nvPr/>
          </p:nvCxnSpPr>
          <p:spPr>
            <a:xfrm>
              <a:off x="0" y="1702630"/>
              <a:ext cx="6492875"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289" name="Google Shape;289;p21"/>
            <p:cNvSpPr/>
            <p:nvPr/>
          </p:nvSpPr>
          <p:spPr>
            <a:xfrm>
              <a:off x="0" y="1702630"/>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txBox="1"/>
            <p:nvPr/>
          </p:nvSpPr>
          <p:spPr>
            <a:xfrm>
              <a:off x="0" y="1702630"/>
              <a:ext cx="6492875" cy="170013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1" lang="en-US" sz="2100">
                  <a:solidFill>
                    <a:schemeClr val="dk1"/>
                  </a:solidFill>
                  <a:latin typeface="Calibri"/>
                  <a:ea typeface="Calibri"/>
                  <a:cs typeface="Calibri"/>
                  <a:sym typeface="Calibri"/>
                </a:rPr>
                <a:t>which means the rented bike count increases with increase of  these features.</a:t>
              </a:r>
              <a:endParaRPr sz="2100">
                <a:solidFill>
                  <a:schemeClr val="dk1"/>
                </a:solidFill>
                <a:latin typeface="Calibri"/>
                <a:ea typeface="Calibri"/>
                <a:cs typeface="Calibri"/>
                <a:sym typeface="Calibri"/>
              </a:endParaRPr>
            </a:p>
          </p:txBody>
        </p:sp>
        <p:cxnSp>
          <p:nvCxnSpPr>
            <p:cNvPr id="291" name="Google Shape;291;p21"/>
            <p:cNvCxnSpPr/>
            <p:nvPr/>
          </p:nvCxnSpPr>
          <p:spPr>
            <a:xfrm>
              <a:off x="0" y="3402769"/>
              <a:ext cx="6492875"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292" name="Google Shape;292;p21"/>
            <p:cNvSpPr/>
            <p:nvPr/>
          </p:nvSpPr>
          <p:spPr>
            <a:xfrm>
              <a:off x="0" y="3402769"/>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txBox="1"/>
            <p:nvPr/>
          </p:nvSpPr>
          <p:spPr>
            <a:xfrm>
              <a:off x="0" y="3402769"/>
              <a:ext cx="6492875" cy="170013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1" lang="en-US" sz="2100">
                  <a:solidFill>
                    <a:schemeClr val="dk1"/>
                  </a:solidFill>
                  <a:latin typeface="Calibri"/>
                  <a:ea typeface="Calibri"/>
                  <a:cs typeface="Calibri"/>
                  <a:sym typeface="Calibri"/>
                </a:rPr>
                <a:t>'Rainfall','Snowfall','Humidity' these features are negatively related  with the target variable which means the rented bike count  decreases when these features increase.</a:t>
              </a:r>
              <a:endParaRPr sz="21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2421360" y="255881"/>
            <a:ext cx="7059507" cy="571096"/>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OLS  REGRESSION   MODEL</a:t>
            </a:r>
            <a:endParaRPr b="1" sz="3600" u="sng">
              <a:solidFill>
                <a:srgbClr val="C00000"/>
              </a:solidFill>
              <a:latin typeface="Calibri"/>
              <a:ea typeface="Calibri"/>
              <a:cs typeface="Calibri"/>
              <a:sym typeface="Calibri"/>
            </a:endParaRPr>
          </a:p>
        </p:txBody>
      </p:sp>
      <p:sp>
        <p:nvSpPr>
          <p:cNvPr id="299" name="Google Shape;299;p22"/>
          <p:cNvSpPr/>
          <p:nvPr/>
        </p:nvSpPr>
        <p:spPr>
          <a:xfrm>
            <a:off x="6930986" y="1182831"/>
            <a:ext cx="5260988" cy="54360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00" name="Google Shape;300;p22"/>
          <p:cNvSpPr txBox="1"/>
          <p:nvPr/>
        </p:nvSpPr>
        <p:spPr>
          <a:xfrm>
            <a:off x="603132" y="1216867"/>
            <a:ext cx="5663353" cy="2173586"/>
          </a:xfrm>
          <a:prstGeom prst="rect">
            <a:avLst/>
          </a:prstGeom>
          <a:noFill/>
          <a:ln>
            <a:noFill/>
          </a:ln>
        </p:spPr>
        <p:txBody>
          <a:bodyPr anchorCtr="0" anchor="t" bIns="0" lIns="0" spcFirstLastPara="1" rIns="0" wrap="square" tIns="16925">
            <a:spAutoFit/>
          </a:bodyPr>
          <a:lstStyle/>
          <a:p>
            <a:pPr indent="-592652" lvl="0" marL="608738" marR="6773" rtl="0" algn="l">
              <a:lnSpc>
                <a:spcPct val="114999"/>
              </a:lnSpc>
              <a:spcBef>
                <a:spcPts val="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R square and Adj Square are near  to each other. 40% of variance in  the Rented Bike count is  explained by the model.</a:t>
            </a:r>
            <a:endParaRPr sz="1800">
              <a:solidFill>
                <a:schemeClr val="dk1"/>
              </a:solidFill>
              <a:latin typeface="Verdana"/>
              <a:ea typeface="Verdana"/>
              <a:cs typeface="Verdana"/>
              <a:sym typeface="Verdana"/>
            </a:endParaRPr>
          </a:p>
          <a:p>
            <a:pPr indent="0" lvl="0" marL="0" marR="0" rtl="0" algn="l">
              <a:spcBef>
                <a:spcPts val="27"/>
              </a:spcBef>
              <a:spcAft>
                <a:spcPts val="0"/>
              </a:spcAft>
              <a:buClr>
                <a:srgbClr val="0B044F"/>
              </a:buClr>
              <a:buSzPts val="1800"/>
              <a:buFont typeface="Verdana"/>
              <a:buNone/>
            </a:pPr>
            <a:r>
              <a:t/>
            </a:r>
            <a:endParaRPr sz="1800">
              <a:solidFill>
                <a:schemeClr val="dk1"/>
              </a:solidFill>
              <a:latin typeface="Verdana"/>
              <a:ea typeface="Verdana"/>
              <a:cs typeface="Verdana"/>
              <a:sym typeface="Verdana"/>
            </a:endParaRPr>
          </a:p>
          <a:p>
            <a:pPr indent="-592652" lvl="0" marL="608738" marR="313259" rtl="0" algn="l">
              <a:lnSpc>
                <a:spcPct val="114999"/>
              </a:lnSpc>
              <a:spcBef>
                <a:spcPts val="0"/>
              </a:spcBef>
              <a:spcAft>
                <a:spcPts val="0"/>
              </a:spcAft>
              <a:buClr>
                <a:srgbClr val="0B044F"/>
              </a:buClr>
              <a:buSzPts val="1800"/>
              <a:buFont typeface="Verdana"/>
              <a:buChar char="➢"/>
            </a:pPr>
            <a:r>
              <a:rPr b="1" lang="en-US" sz="1800">
                <a:solidFill>
                  <a:srgbClr val="0B044F"/>
                </a:solidFill>
                <a:latin typeface="Verdana"/>
                <a:ea typeface="Verdana"/>
                <a:cs typeface="Verdana"/>
                <a:sym typeface="Verdana"/>
              </a:rPr>
              <a:t>P value of dew point temp and  visibility are very high and they  are not signiﬁcant.</a:t>
            </a:r>
            <a:endParaRPr sz="1800">
              <a:solidFill>
                <a:schemeClr val="dk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2397967" y="170126"/>
            <a:ext cx="7354147" cy="571096"/>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CORRELATION MATRIX</a:t>
            </a:r>
            <a:endParaRPr/>
          </a:p>
        </p:txBody>
      </p:sp>
      <p:sp>
        <p:nvSpPr>
          <p:cNvPr id="306" name="Google Shape;306;p23"/>
          <p:cNvSpPr/>
          <p:nvPr/>
        </p:nvSpPr>
        <p:spPr>
          <a:xfrm>
            <a:off x="133199" y="922898"/>
            <a:ext cx="11785576" cy="4819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07" name="Google Shape;307;p23"/>
          <p:cNvSpPr txBox="1"/>
          <p:nvPr/>
        </p:nvSpPr>
        <p:spPr>
          <a:xfrm>
            <a:off x="247632" y="5999835"/>
            <a:ext cx="10676467" cy="714853"/>
          </a:xfrm>
          <a:prstGeom prst="rect">
            <a:avLst/>
          </a:prstGeom>
          <a:noFill/>
          <a:ln>
            <a:noFill/>
          </a:ln>
        </p:spPr>
        <p:txBody>
          <a:bodyPr anchorCtr="0" anchor="t" bIns="0" lIns="0" spcFirstLastPara="1" rIns="0" wrap="square" tIns="16925">
            <a:spAutoFit/>
          </a:bodyPr>
          <a:lstStyle/>
          <a:p>
            <a:pPr indent="-592652" lvl="0" marL="608738" marR="6773" rtl="0" algn="l">
              <a:spcBef>
                <a:spcPts val="0"/>
              </a:spcBef>
              <a:spcAft>
                <a:spcPts val="0"/>
              </a:spcAft>
              <a:buClr>
                <a:srgbClr val="0B044F"/>
              </a:buClr>
              <a:buSzPts val="2267"/>
              <a:buFont typeface="Verdana"/>
              <a:buChar char="➢"/>
            </a:pPr>
            <a:r>
              <a:rPr b="1" lang="en-US" sz="2267">
                <a:solidFill>
                  <a:srgbClr val="0B044F"/>
                </a:solidFill>
                <a:latin typeface="Verdana"/>
                <a:ea typeface="Verdana"/>
                <a:cs typeface="Verdana"/>
                <a:sym typeface="Verdana"/>
              </a:rPr>
              <a:t>Variables like Dew Point Temperature, and Temperature are highly  correlated.</a:t>
            </a:r>
            <a:endParaRPr sz="2267">
              <a:solidFill>
                <a:schemeClr val="dk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24"/>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4"/>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4"/>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24"/>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4"/>
          <p:cNvSpPr/>
          <p:nvPr/>
        </p:nvSpPr>
        <p:spPr>
          <a:xfrm flipH="1" rot="5400000">
            <a:off x="-1410095" y="1410079"/>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4"/>
          <p:cNvSpPr txBox="1"/>
          <p:nvPr>
            <p:ph type="title"/>
          </p:nvPr>
        </p:nvSpPr>
        <p:spPr>
          <a:xfrm>
            <a:off x="586478" y="1683756"/>
            <a:ext cx="3115265" cy="2396359"/>
          </a:xfrm>
          <a:prstGeom prst="rect">
            <a:avLst/>
          </a:prstGeom>
          <a:noFill/>
          <a:ln>
            <a:noFill/>
          </a:ln>
        </p:spPr>
        <p:txBody>
          <a:bodyPr anchorCtr="0" anchor="b" bIns="45700" lIns="91425" spcFirstLastPara="1" rIns="91425" wrap="square" tIns="45700">
            <a:normAutofit/>
          </a:bodyPr>
          <a:lstStyle/>
          <a:p>
            <a:pPr indent="0" lvl="0" marL="16933" rtl="0" algn="r">
              <a:lnSpc>
                <a:spcPct val="90000"/>
              </a:lnSpc>
              <a:spcBef>
                <a:spcPts val="0"/>
              </a:spcBef>
              <a:spcAft>
                <a:spcPts val="0"/>
              </a:spcAft>
              <a:buClr>
                <a:srgbClr val="FFFFFF"/>
              </a:buClr>
              <a:buSzPts val="4000"/>
              <a:buFont typeface="Calibri"/>
              <a:buNone/>
            </a:pPr>
            <a:r>
              <a:rPr b="1" lang="en-US" sz="4000" u="sng">
                <a:solidFill>
                  <a:srgbClr val="FFFFFF"/>
                </a:solidFill>
                <a:latin typeface="Calibri"/>
                <a:ea typeface="Calibri"/>
                <a:cs typeface="Calibri"/>
                <a:sym typeface="Calibri"/>
              </a:rPr>
              <a:t>MODEL BUILDING</a:t>
            </a:r>
            <a:endParaRPr/>
          </a:p>
        </p:txBody>
      </p:sp>
      <p:grpSp>
        <p:nvGrpSpPr>
          <p:cNvPr id="319" name="Google Shape;319;p24"/>
          <p:cNvGrpSpPr/>
          <p:nvPr/>
        </p:nvGrpSpPr>
        <p:grpSpPr>
          <a:xfrm>
            <a:off x="4905052" y="858940"/>
            <a:ext cx="6666833" cy="5236919"/>
            <a:chOff x="0" y="108500"/>
            <a:chExt cx="6666833" cy="5236919"/>
          </a:xfrm>
        </p:grpSpPr>
        <p:sp>
          <p:nvSpPr>
            <p:cNvPr id="320" name="Google Shape;320;p24"/>
            <p:cNvSpPr/>
            <p:nvPr/>
          </p:nvSpPr>
          <p:spPr>
            <a:xfrm>
              <a:off x="0" y="300380"/>
              <a:ext cx="6666833" cy="327600"/>
            </a:xfrm>
            <a:prstGeom prst="rect">
              <a:avLst/>
            </a:prstGeom>
            <a:solidFill>
              <a:schemeClr val="lt1">
                <a:alpha val="89803"/>
              </a:schemeClr>
            </a:solidFill>
            <a:ln cap="flat" cmpd="sng" w="9525">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333341" y="108500"/>
              <a:ext cx="4666783" cy="383760"/>
            </a:xfrm>
            <a:prstGeom prst="roundRect">
              <a:avLst>
                <a:gd fmla="val 16667"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txBox="1"/>
            <p:nvPr/>
          </p:nvSpPr>
          <p:spPr>
            <a:xfrm>
              <a:off x="352075" y="12723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LINEAR REGRESSION</a:t>
              </a:r>
              <a:endParaRPr sz="1300">
                <a:solidFill>
                  <a:schemeClr val="lt1"/>
                </a:solidFill>
                <a:latin typeface="Calibri"/>
                <a:ea typeface="Calibri"/>
                <a:cs typeface="Calibri"/>
                <a:sym typeface="Calibri"/>
              </a:endParaRPr>
            </a:p>
          </p:txBody>
        </p:sp>
        <p:sp>
          <p:nvSpPr>
            <p:cNvPr id="323" name="Google Shape;323;p24"/>
            <p:cNvSpPr/>
            <p:nvPr/>
          </p:nvSpPr>
          <p:spPr>
            <a:xfrm>
              <a:off x="0" y="890060"/>
              <a:ext cx="6666833" cy="327600"/>
            </a:xfrm>
            <a:prstGeom prst="rect">
              <a:avLst/>
            </a:prstGeom>
            <a:solidFill>
              <a:schemeClr val="lt1">
                <a:alpha val="89803"/>
              </a:schemeClr>
            </a:solidFill>
            <a:ln cap="flat" cmpd="sng" w="9525">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333341" y="698180"/>
              <a:ext cx="4666783" cy="383760"/>
            </a:xfrm>
            <a:prstGeom prst="roundRect">
              <a:avLst>
                <a:gd fmla="val 16667" name="adj"/>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txBox="1"/>
            <p:nvPr/>
          </p:nvSpPr>
          <p:spPr>
            <a:xfrm>
              <a:off x="352075" y="71691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LASSO REGRESSION</a:t>
              </a:r>
              <a:endParaRPr sz="1300">
                <a:solidFill>
                  <a:schemeClr val="lt1"/>
                </a:solidFill>
                <a:latin typeface="Calibri"/>
                <a:ea typeface="Calibri"/>
                <a:cs typeface="Calibri"/>
                <a:sym typeface="Calibri"/>
              </a:endParaRPr>
            </a:p>
          </p:txBody>
        </p:sp>
        <p:sp>
          <p:nvSpPr>
            <p:cNvPr id="326" name="Google Shape;326;p24"/>
            <p:cNvSpPr/>
            <p:nvPr/>
          </p:nvSpPr>
          <p:spPr>
            <a:xfrm>
              <a:off x="0" y="1479740"/>
              <a:ext cx="6666833" cy="327600"/>
            </a:xfrm>
            <a:prstGeom prst="rect">
              <a:avLst/>
            </a:prstGeom>
            <a:solidFill>
              <a:schemeClr val="lt1">
                <a:alpha val="89803"/>
              </a:schemeClr>
            </a:soli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333341" y="1287860"/>
              <a:ext cx="4666783" cy="383760"/>
            </a:xfrm>
            <a:prstGeom prst="roundRect">
              <a:avLst>
                <a:gd fmla="val 16667" name="adj"/>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txBox="1"/>
            <p:nvPr/>
          </p:nvSpPr>
          <p:spPr>
            <a:xfrm>
              <a:off x="352075" y="130659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RIDGE REGRESSION</a:t>
              </a:r>
              <a:endParaRPr sz="1300">
                <a:solidFill>
                  <a:schemeClr val="lt1"/>
                </a:solidFill>
                <a:latin typeface="Calibri"/>
                <a:ea typeface="Calibri"/>
                <a:cs typeface="Calibri"/>
                <a:sym typeface="Calibri"/>
              </a:endParaRPr>
            </a:p>
          </p:txBody>
        </p:sp>
        <p:sp>
          <p:nvSpPr>
            <p:cNvPr id="329" name="Google Shape;329;p24"/>
            <p:cNvSpPr/>
            <p:nvPr/>
          </p:nvSpPr>
          <p:spPr>
            <a:xfrm>
              <a:off x="0" y="2069420"/>
              <a:ext cx="6666833" cy="327600"/>
            </a:xfrm>
            <a:prstGeom prst="rect">
              <a:avLst/>
            </a:prstGeom>
            <a:solidFill>
              <a:schemeClr val="lt1">
                <a:alpha val="89803"/>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333341" y="1877540"/>
              <a:ext cx="4666783" cy="383760"/>
            </a:xfrm>
            <a:prstGeom prst="roundRect">
              <a:avLst>
                <a:gd fmla="val 16667" name="adj"/>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txBox="1"/>
            <p:nvPr/>
          </p:nvSpPr>
          <p:spPr>
            <a:xfrm>
              <a:off x="352075" y="189627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DECISION TREES REGRESSOR</a:t>
              </a:r>
              <a:endParaRPr sz="1300">
                <a:solidFill>
                  <a:schemeClr val="lt1"/>
                </a:solidFill>
                <a:latin typeface="Calibri"/>
                <a:ea typeface="Calibri"/>
                <a:cs typeface="Calibri"/>
                <a:sym typeface="Calibri"/>
              </a:endParaRPr>
            </a:p>
          </p:txBody>
        </p:sp>
        <p:sp>
          <p:nvSpPr>
            <p:cNvPr id="332" name="Google Shape;332;p24"/>
            <p:cNvSpPr/>
            <p:nvPr/>
          </p:nvSpPr>
          <p:spPr>
            <a:xfrm>
              <a:off x="0" y="2659100"/>
              <a:ext cx="6666833" cy="327600"/>
            </a:xfrm>
            <a:prstGeom prst="rect">
              <a:avLst/>
            </a:prstGeom>
            <a:solidFill>
              <a:schemeClr val="lt1">
                <a:alpha val="89803"/>
              </a:schemeClr>
            </a:solidFill>
            <a:ln cap="flat" cmpd="sng" w="9525">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333341" y="2467220"/>
              <a:ext cx="4666783" cy="383760"/>
            </a:xfrm>
            <a:prstGeom prst="roundRect">
              <a:avLst>
                <a:gd fmla="val 16667" name="adj"/>
              </a:avLst>
            </a:prstGeom>
            <a:gradFill>
              <a:gsLst>
                <a:gs pos="0">
                  <a:srgbClr val="7FB75F"/>
                </a:gs>
                <a:gs pos="50000">
                  <a:srgbClr val="6EB141"/>
                </a:gs>
                <a:gs pos="100000">
                  <a:srgbClr val="5FA13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txBox="1"/>
            <p:nvPr/>
          </p:nvSpPr>
          <p:spPr>
            <a:xfrm>
              <a:off x="352075" y="248595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RANDOM FOREST REGRESSOR</a:t>
              </a:r>
              <a:endParaRPr sz="1300">
                <a:solidFill>
                  <a:schemeClr val="lt1"/>
                </a:solidFill>
                <a:latin typeface="Calibri"/>
                <a:ea typeface="Calibri"/>
                <a:cs typeface="Calibri"/>
                <a:sym typeface="Calibri"/>
              </a:endParaRPr>
            </a:p>
          </p:txBody>
        </p:sp>
        <p:sp>
          <p:nvSpPr>
            <p:cNvPr id="335" name="Google Shape;335;p24"/>
            <p:cNvSpPr/>
            <p:nvPr/>
          </p:nvSpPr>
          <p:spPr>
            <a:xfrm>
              <a:off x="0" y="3248780"/>
              <a:ext cx="6666833" cy="327600"/>
            </a:xfrm>
            <a:prstGeom prst="rect">
              <a:avLst/>
            </a:prstGeom>
            <a:solidFill>
              <a:schemeClr val="lt1">
                <a:alpha val="89803"/>
              </a:schemeClr>
            </a:solidFill>
            <a:ln cap="flat" cmpd="sng" w="9525">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333341" y="3056900"/>
              <a:ext cx="4666783" cy="383760"/>
            </a:xfrm>
            <a:prstGeom prst="roundRect">
              <a:avLst>
                <a:gd fmla="val 16667" name="adj"/>
              </a:avLst>
            </a:prstGeom>
            <a:gradFill>
              <a:gsLst>
                <a:gs pos="0">
                  <a:srgbClr val="F08B54"/>
                </a:gs>
                <a:gs pos="50000">
                  <a:srgbClr val="F67A26"/>
                </a:gs>
                <a:gs pos="100000">
                  <a:srgbClr val="E36A1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txBox="1"/>
            <p:nvPr/>
          </p:nvSpPr>
          <p:spPr>
            <a:xfrm>
              <a:off x="352075" y="307563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GRADIENT BOOSTED REGRESSOR</a:t>
              </a:r>
              <a:endParaRPr sz="1300">
                <a:solidFill>
                  <a:schemeClr val="lt1"/>
                </a:solidFill>
                <a:latin typeface="Calibri"/>
                <a:ea typeface="Calibri"/>
                <a:cs typeface="Calibri"/>
                <a:sym typeface="Calibri"/>
              </a:endParaRPr>
            </a:p>
          </p:txBody>
        </p:sp>
        <p:sp>
          <p:nvSpPr>
            <p:cNvPr id="338" name="Google Shape;338;p24"/>
            <p:cNvSpPr/>
            <p:nvPr/>
          </p:nvSpPr>
          <p:spPr>
            <a:xfrm>
              <a:off x="0" y="3838460"/>
              <a:ext cx="6666833" cy="327600"/>
            </a:xfrm>
            <a:prstGeom prst="rect">
              <a:avLst/>
            </a:prstGeom>
            <a:solidFill>
              <a:schemeClr val="lt1">
                <a:alpha val="89803"/>
              </a:schemeClr>
            </a:solidFill>
            <a:ln cap="flat" cmpd="sng" w="9525">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333341" y="3646580"/>
              <a:ext cx="4666783" cy="383760"/>
            </a:xfrm>
            <a:prstGeom prst="roundRect">
              <a:avLst>
                <a:gd fmla="val 16667" name="adj"/>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352075" y="366531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XG BOOSTED REGRESSOR</a:t>
              </a:r>
              <a:endParaRPr/>
            </a:p>
          </p:txBody>
        </p:sp>
        <p:sp>
          <p:nvSpPr>
            <p:cNvPr id="341" name="Google Shape;341;p24"/>
            <p:cNvSpPr/>
            <p:nvPr/>
          </p:nvSpPr>
          <p:spPr>
            <a:xfrm>
              <a:off x="0" y="4428140"/>
              <a:ext cx="6666833" cy="327600"/>
            </a:xfrm>
            <a:prstGeom prst="rect">
              <a:avLst/>
            </a:prstGeom>
            <a:solidFill>
              <a:schemeClr val="lt1">
                <a:alpha val="89803"/>
              </a:schemeClr>
            </a:soli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333341" y="4236260"/>
              <a:ext cx="4666783" cy="383760"/>
            </a:xfrm>
            <a:prstGeom prst="roundRect">
              <a:avLst>
                <a:gd fmla="val 16667" name="adj"/>
              </a:avLst>
            </a:prstGeom>
            <a:gradFill>
              <a:gsLst>
                <a:gs pos="0">
                  <a:srgbClr val="FFC647"/>
                </a:gs>
                <a:gs pos="50000">
                  <a:srgbClr val="FFC600"/>
                </a:gs>
                <a:gs pos="100000">
                  <a:srgbClr val="E3B4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txBox="1"/>
            <p:nvPr/>
          </p:nvSpPr>
          <p:spPr>
            <a:xfrm>
              <a:off x="352075" y="4254994"/>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b="1" lang="en-US" sz="1300">
                  <a:solidFill>
                    <a:schemeClr val="lt1"/>
                  </a:solidFill>
                  <a:latin typeface="Calibri"/>
                  <a:ea typeface="Calibri"/>
                  <a:cs typeface="Calibri"/>
                  <a:sym typeface="Calibri"/>
                </a:rPr>
                <a:t>GRADIENT BOOSTING REGRESSOR WITH GRIDSEARCHCV</a:t>
              </a:r>
              <a:endParaRPr sz="1300">
                <a:solidFill>
                  <a:schemeClr val="lt1"/>
                </a:solidFill>
                <a:latin typeface="Calibri"/>
                <a:ea typeface="Calibri"/>
                <a:cs typeface="Calibri"/>
                <a:sym typeface="Calibri"/>
              </a:endParaRPr>
            </a:p>
          </p:txBody>
        </p:sp>
        <p:sp>
          <p:nvSpPr>
            <p:cNvPr id="344" name="Google Shape;344;p24"/>
            <p:cNvSpPr/>
            <p:nvPr/>
          </p:nvSpPr>
          <p:spPr>
            <a:xfrm>
              <a:off x="0" y="5017819"/>
              <a:ext cx="6666833" cy="327600"/>
            </a:xfrm>
            <a:prstGeom prst="rect">
              <a:avLst/>
            </a:prstGeom>
            <a:solidFill>
              <a:schemeClr val="lt1">
                <a:alpha val="89803"/>
              </a:schemeClr>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333341" y="4825939"/>
              <a:ext cx="4666783" cy="383760"/>
            </a:xfrm>
            <a:prstGeom prst="roundRect">
              <a:avLst>
                <a:gd fmla="val 16667" name="adj"/>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txBox="1"/>
            <p:nvPr/>
          </p:nvSpPr>
          <p:spPr>
            <a:xfrm>
              <a:off x="352075" y="4844673"/>
              <a:ext cx="4629315" cy="346292"/>
            </a:xfrm>
            <a:prstGeom prst="rect">
              <a:avLst/>
            </a:prstGeom>
            <a:noFill/>
            <a:ln>
              <a:noFill/>
            </a:ln>
          </p:spPr>
          <p:txBody>
            <a:bodyPr anchorCtr="0" anchor="ctr" bIns="0" lIns="176375" spcFirstLastPara="1" rIns="176375" wrap="square" tIns="0">
              <a:noAutofit/>
            </a:bodyPr>
            <a:lstStyle/>
            <a:p>
              <a:pPr indent="0" lvl="0" marL="0" marR="0" rtl="0" algn="l">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XG BOOSTED REGRESSOR  WITH GRIDSEARCHCV</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5"/>
          <p:cNvSpPr txBox="1"/>
          <p:nvPr>
            <p:ph type="title"/>
          </p:nvPr>
        </p:nvSpPr>
        <p:spPr>
          <a:xfrm>
            <a:off x="779779" y="583701"/>
            <a:ext cx="4089400" cy="56682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LINEAR REGRESSION</a:t>
            </a:r>
            <a:endParaRPr b="1" sz="3600" u="sng">
              <a:solidFill>
                <a:srgbClr val="C00000"/>
              </a:solidFill>
              <a:latin typeface="Calibri"/>
              <a:ea typeface="Calibri"/>
              <a:cs typeface="Calibri"/>
              <a:sym typeface="Calibri"/>
            </a:endParaRPr>
          </a:p>
        </p:txBody>
      </p:sp>
      <p:sp>
        <p:nvSpPr>
          <p:cNvPr id="352" name="Google Shape;352;p25"/>
          <p:cNvSpPr txBox="1"/>
          <p:nvPr/>
        </p:nvSpPr>
        <p:spPr>
          <a:xfrm>
            <a:off x="653840" y="1736620"/>
            <a:ext cx="1590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sp>
        <p:nvSpPr>
          <p:cNvPr id="353" name="Google Shape;353;p25"/>
          <p:cNvSpPr txBox="1"/>
          <p:nvPr/>
        </p:nvSpPr>
        <p:spPr>
          <a:xfrm>
            <a:off x="3412476" y="1736620"/>
            <a:ext cx="15049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54" name="Google Shape;354;p25"/>
          <p:cNvSpPr/>
          <p:nvPr/>
        </p:nvSpPr>
        <p:spPr>
          <a:xfrm>
            <a:off x="470390" y="2138187"/>
            <a:ext cx="2096827" cy="9452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5"/>
          <p:cNvSpPr/>
          <p:nvPr/>
        </p:nvSpPr>
        <p:spPr>
          <a:xfrm>
            <a:off x="1075549" y="4126294"/>
            <a:ext cx="4454866" cy="21982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5"/>
          <p:cNvSpPr txBox="1"/>
          <p:nvPr/>
        </p:nvSpPr>
        <p:spPr>
          <a:xfrm>
            <a:off x="6495736" y="1666986"/>
            <a:ext cx="1590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sp>
        <p:nvSpPr>
          <p:cNvPr id="357" name="Google Shape;357;p25"/>
          <p:cNvSpPr txBox="1"/>
          <p:nvPr/>
        </p:nvSpPr>
        <p:spPr>
          <a:xfrm>
            <a:off x="9133218" y="1677478"/>
            <a:ext cx="1589418"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58" name="Google Shape;358;p25"/>
          <p:cNvSpPr/>
          <p:nvPr/>
        </p:nvSpPr>
        <p:spPr>
          <a:xfrm>
            <a:off x="6827519" y="4084320"/>
            <a:ext cx="4454866" cy="216485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5"/>
          <p:cNvSpPr txBox="1"/>
          <p:nvPr/>
        </p:nvSpPr>
        <p:spPr>
          <a:xfrm>
            <a:off x="7051143" y="543946"/>
            <a:ext cx="3268145" cy="646331"/>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1" lang="en-US" sz="3600" u="sng">
                <a:solidFill>
                  <a:srgbClr val="C00000"/>
                </a:solidFill>
                <a:latin typeface="Calibri"/>
                <a:ea typeface="Calibri"/>
                <a:cs typeface="Calibri"/>
                <a:sym typeface="Calibri"/>
              </a:rPr>
              <a:t>DECISION TREE</a:t>
            </a:r>
            <a:endParaRPr b="1" sz="3600" u="sng">
              <a:solidFill>
                <a:srgbClr val="C00000"/>
              </a:solidFill>
              <a:latin typeface="Calibri"/>
              <a:ea typeface="Calibri"/>
              <a:cs typeface="Calibri"/>
              <a:sym typeface="Calibri"/>
            </a:endParaRPr>
          </a:p>
        </p:txBody>
      </p:sp>
      <p:pic>
        <p:nvPicPr>
          <p:cNvPr id="360" name="Google Shape;360;p25"/>
          <p:cNvPicPr preferRelativeResize="0"/>
          <p:nvPr/>
        </p:nvPicPr>
        <p:blipFill rotWithShape="1">
          <a:blip r:embed="rId6">
            <a:alphaModFix/>
          </a:blip>
          <a:srcRect b="0" l="0" r="0" t="0"/>
          <a:stretch/>
        </p:blipFill>
        <p:spPr>
          <a:xfrm>
            <a:off x="2877102" y="2138187"/>
            <a:ext cx="2514241" cy="912992"/>
          </a:xfrm>
          <a:prstGeom prst="rect">
            <a:avLst/>
          </a:prstGeom>
          <a:noFill/>
          <a:ln>
            <a:noFill/>
          </a:ln>
        </p:spPr>
      </p:pic>
      <p:pic>
        <p:nvPicPr>
          <p:cNvPr id="361" name="Google Shape;361;p25"/>
          <p:cNvPicPr preferRelativeResize="0"/>
          <p:nvPr/>
        </p:nvPicPr>
        <p:blipFill rotWithShape="1">
          <a:blip r:embed="rId7">
            <a:alphaModFix/>
          </a:blip>
          <a:srcRect b="0" l="0" r="0" t="0"/>
          <a:stretch/>
        </p:blipFill>
        <p:spPr>
          <a:xfrm>
            <a:off x="6299616" y="2055174"/>
            <a:ext cx="2305168" cy="939848"/>
          </a:xfrm>
          <a:prstGeom prst="rect">
            <a:avLst/>
          </a:prstGeom>
          <a:noFill/>
          <a:ln>
            <a:noFill/>
          </a:ln>
        </p:spPr>
      </p:pic>
      <p:pic>
        <p:nvPicPr>
          <p:cNvPr id="362" name="Google Shape;362;p25"/>
          <p:cNvPicPr preferRelativeResize="0"/>
          <p:nvPr/>
        </p:nvPicPr>
        <p:blipFill rotWithShape="1">
          <a:blip r:embed="rId8">
            <a:alphaModFix/>
          </a:blip>
          <a:srcRect b="0" l="0" r="0" t="0"/>
          <a:stretch/>
        </p:blipFill>
        <p:spPr>
          <a:xfrm>
            <a:off x="8991101" y="2055174"/>
            <a:ext cx="2421800" cy="8568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6"/>
          <p:cNvSpPr txBox="1"/>
          <p:nvPr>
            <p:ph type="title"/>
          </p:nvPr>
        </p:nvSpPr>
        <p:spPr>
          <a:xfrm>
            <a:off x="477610" y="650716"/>
            <a:ext cx="2765061" cy="1120820"/>
          </a:xfrm>
          <a:prstGeom prst="rect">
            <a:avLst/>
          </a:prstGeom>
          <a:noFill/>
          <a:ln>
            <a:noFill/>
          </a:ln>
        </p:spPr>
        <p:txBody>
          <a:bodyPr anchorCtr="0" anchor="ctr" bIns="0" lIns="0" spcFirstLastPara="1" rIns="0" wrap="square" tIns="12700">
            <a:spAutoFit/>
          </a:bodyPr>
          <a:lstStyle/>
          <a:p>
            <a:pPr indent="0" lvl="0" marL="12700" marR="5080"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LASSO  REGRESSION</a:t>
            </a:r>
            <a:endParaRPr b="1" sz="3600" u="sng">
              <a:solidFill>
                <a:srgbClr val="C00000"/>
              </a:solidFill>
              <a:latin typeface="Calibri"/>
              <a:ea typeface="Calibri"/>
              <a:cs typeface="Calibri"/>
              <a:sym typeface="Calibri"/>
            </a:endParaRPr>
          </a:p>
        </p:txBody>
      </p:sp>
      <p:sp>
        <p:nvSpPr>
          <p:cNvPr id="368" name="Google Shape;368;p26"/>
          <p:cNvSpPr txBox="1"/>
          <p:nvPr/>
        </p:nvSpPr>
        <p:spPr>
          <a:xfrm>
            <a:off x="4413488" y="609601"/>
            <a:ext cx="2546033" cy="11208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3600" u="sng">
                <a:solidFill>
                  <a:srgbClr val="C00000"/>
                </a:solidFill>
                <a:latin typeface="Calibri"/>
                <a:ea typeface="Calibri"/>
                <a:cs typeface="Calibri"/>
                <a:sym typeface="Calibri"/>
              </a:rPr>
              <a:t>RIDGE  REGRESSION</a:t>
            </a:r>
            <a:endParaRPr b="1" sz="3600" u="sng">
              <a:solidFill>
                <a:srgbClr val="C00000"/>
              </a:solidFill>
              <a:latin typeface="Calibri"/>
              <a:ea typeface="Calibri"/>
              <a:cs typeface="Calibri"/>
              <a:sym typeface="Calibri"/>
            </a:endParaRPr>
          </a:p>
        </p:txBody>
      </p:sp>
      <p:sp>
        <p:nvSpPr>
          <p:cNvPr id="369" name="Google Shape;369;p26"/>
          <p:cNvSpPr txBox="1"/>
          <p:nvPr/>
        </p:nvSpPr>
        <p:spPr>
          <a:xfrm>
            <a:off x="7851537" y="609601"/>
            <a:ext cx="2546033" cy="11208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3600" u="sng">
                <a:solidFill>
                  <a:srgbClr val="C00000"/>
                </a:solidFill>
                <a:latin typeface="Calibri"/>
                <a:ea typeface="Calibri"/>
                <a:cs typeface="Calibri"/>
                <a:sym typeface="Calibri"/>
              </a:rPr>
              <a:t>ELASTIC  NET  REGRESSION</a:t>
            </a:r>
            <a:endParaRPr b="1" sz="3600" u="sng">
              <a:solidFill>
                <a:srgbClr val="C00000"/>
              </a:solidFill>
              <a:latin typeface="Calibri"/>
              <a:ea typeface="Calibri"/>
              <a:cs typeface="Calibri"/>
              <a:sym typeface="Calibri"/>
            </a:endParaRPr>
          </a:p>
        </p:txBody>
      </p:sp>
      <p:sp>
        <p:nvSpPr>
          <p:cNvPr id="370" name="Google Shape;370;p26"/>
          <p:cNvSpPr txBox="1"/>
          <p:nvPr/>
        </p:nvSpPr>
        <p:spPr>
          <a:xfrm>
            <a:off x="658859" y="2263154"/>
            <a:ext cx="1590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sp>
        <p:nvSpPr>
          <p:cNvPr id="371" name="Google Shape;371;p26"/>
          <p:cNvSpPr txBox="1"/>
          <p:nvPr/>
        </p:nvSpPr>
        <p:spPr>
          <a:xfrm>
            <a:off x="748306" y="3989983"/>
            <a:ext cx="15049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72" name="Google Shape;372;p26"/>
          <p:cNvSpPr txBox="1"/>
          <p:nvPr/>
        </p:nvSpPr>
        <p:spPr>
          <a:xfrm>
            <a:off x="4505960" y="2317568"/>
            <a:ext cx="1590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sp>
        <p:nvSpPr>
          <p:cNvPr id="373" name="Google Shape;373;p26"/>
          <p:cNvSpPr txBox="1"/>
          <p:nvPr/>
        </p:nvSpPr>
        <p:spPr>
          <a:xfrm>
            <a:off x="7932817" y="2336870"/>
            <a:ext cx="1590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sp>
        <p:nvSpPr>
          <p:cNvPr id="374" name="Google Shape;374;p26"/>
          <p:cNvSpPr txBox="1"/>
          <p:nvPr/>
        </p:nvSpPr>
        <p:spPr>
          <a:xfrm>
            <a:off x="4548505" y="3867876"/>
            <a:ext cx="15049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75" name="Google Shape;375;p26"/>
          <p:cNvSpPr txBox="1"/>
          <p:nvPr/>
        </p:nvSpPr>
        <p:spPr>
          <a:xfrm>
            <a:off x="8015764" y="3845068"/>
            <a:ext cx="15049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76" name="Google Shape;376;p26"/>
          <p:cNvSpPr/>
          <p:nvPr/>
        </p:nvSpPr>
        <p:spPr>
          <a:xfrm>
            <a:off x="477610" y="2748545"/>
            <a:ext cx="2228845" cy="7715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26"/>
          <p:cNvSpPr/>
          <p:nvPr/>
        </p:nvSpPr>
        <p:spPr>
          <a:xfrm>
            <a:off x="477610" y="4497077"/>
            <a:ext cx="2285995" cy="7715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6"/>
          <p:cNvSpPr/>
          <p:nvPr/>
        </p:nvSpPr>
        <p:spPr>
          <a:xfrm>
            <a:off x="4496993" y="2746086"/>
            <a:ext cx="2209795" cy="77151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6"/>
          <p:cNvSpPr/>
          <p:nvPr/>
        </p:nvSpPr>
        <p:spPr>
          <a:xfrm>
            <a:off x="4548504" y="4353516"/>
            <a:ext cx="2209795" cy="91508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6"/>
          <p:cNvSpPr/>
          <p:nvPr/>
        </p:nvSpPr>
        <p:spPr>
          <a:xfrm>
            <a:off x="7851537" y="2656212"/>
            <a:ext cx="2228845" cy="7715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6"/>
          <p:cNvSpPr/>
          <p:nvPr/>
        </p:nvSpPr>
        <p:spPr>
          <a:xfrm>
            <a:off x="7932817" y="4353515"/>
            <a:ext cx="2209795" cy="91508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056856" y="420452"/>
            <a:ext cx="3587115" cy="56682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RANDOM FOREST</a:t>
            </a:r>
            <a:endParaRPr b="1" sz="3600" u="sng">
              <a:solidFill>
                <a:srgbClr val="C00000"/>
              </a:solidFill>
              <a:latin typeface="Calibri"/>
              <a:ea typeface="Calibri"/>
              <a:cs typeface="Calibri"/>
              <a:sym typeface="Calibri"/>
            </a:endParaRPr>
          </a:p>
        </p:txBody>
      </p:sp>
      <p:sp>
        <p:nvSpPr>
          <p:cNvPr id="387" name="Google Shape;387;p27"/>
          <p:cNvSpPr txBox="1"/>
          <p:nvPr/>
        </p:nvSpPr>
        <p:spPr>
          <a:xfrm>
            <a:off x="1358292" y="3671824"/>
            <a:ext cx="1618587"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Test Set Results</a:t>
            </a:r>
            <a:endParaRPr sz="1400">
              <a:solidFill>
                <a:schemeClr val="dk1"/>
              </a:solidFill>
              <a:latin typeface="Verdana"/>
              <a:ea typeface="Verdana"/>
              <a:cs typeface="Verdana"/>
              <a:sym typeface="Verdana"/>
            </a:endParaRPr>
          </a:p>
        </p:txBody>
      </p:sp>
      <p:sp>
        <p:nvSpPr>
          <p:cNvPr id="388" name="Google Shape;388;p27"/>
          <p:cNvSpPr txBox="1"/>
          <p:nvPr/>
        </p:nvSpPr>
        <p:spPr>
          <a:xfrm>
            <a:off x="1313210" y="1693783"/>
            <a:ext cx="187703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B044F"/>
                </a:solidFill>
                <a:latin typeface="Verdana"/>
                <a:ea typeface="Verdana"/>
                <a:cs typeface="Verdana"/>
                <a:sym typeface="Verdana"/>
              </a:rPr>
              <a:t>Train Set Results</a:t>
            </a:r>
            <a:endParaRPr sz="1400">
              <a:solidFill>
                <a:schemeClr val="dk1"/>
              </a:solidFill>
              <a:latin typeface="Verdana"/>
              <a:ea typeface="Verdana"/>
              <a:cs typeface="Verdana"/>
              <a:sym typeface="Verdana"/>
            </a:endParaRPr>
          </a:p>
        </p:txBody>
      </p:sp>
      <p:pic>
        <p:nvPicPr>
          <p:cNvPr id="389" name="Google Shape;389;p27"/>
          <p:cNvPicPr preferRelativeResize="0"/>
          <p:nvPr/>
        </p:nvPicPr>
        <p:blipFill rotWithShape="1">
          <a:blip r:embed="rId3">
            <a:alphaModFix/>
          </a:blip>
          <a:srcRect b="0" l="0" r="0" t="0"/>
          <a:stretch/>
        </p:blipFill>
        <p:spPr>
          <a:xfrm>
            <a:off x="1313210" y="2327014"/>
            <a:ext cx="2267067" cy="939848"/>
          </a:xfrm>
          <a:prstGeom prst="rect">
            <a:avLst/>
          </a:prstGeom>
          <a:noFill/>
          <a:ln>
            <a:noFill/>
          </a:ln>
        </p:spPr>
      </p:pic>
      <p:pic>
        <p:nvPicPr>
          <p:cNvPr id="390" name="Google Shape;390;p27"/>
          <p:cNvPicPr preferRelativeResize="0"/>
          <p:nvPr/>
        </p:nvPicPr>
        <p:blipFill rotWithShape="1">
          <a:blip r:embed="rId4">
            <a:alphaModFix/>
          </a:blip>
          <a:srcRect b="0" l="0" r="0" t="0"/>
          <a:stretch/>
        </p:blipFill>
        <p:spPr>
          <a:xfrm>
            <a:off x="1358293" y="4418736"/>
            <a:ext cx="2248016" cy="819192"/>
          </a:xfrm>
          <a:prstGeom prst="rect">
            <a:avLst/>
          </a:prstGeom>
          <a:noFill/>
          <a:ln>
            <a:noFill/>
          </a:ln>
        </p:spPr>
      </p:pic>
      <p:pic>
        <p:nvPicPr>
          <p:cNvPr id="391" name="Google Shape;391;p27"/>
          <p:cNvPicPr preferRelativeResize="0"/>
          <p:nvPr/>
        </p:nvPicPr>
        <p:blipFill rotWithShape="1">
          <a:blip r:embed="rId5">
            <a:alphaModFix/>
          </a:blip>
          <a:srcRect b="0" l="0" r="0" t="0"/>
          <a:stretch/>
        </p:blipFill>
        <p:spPr>
          <a:xfrm>
            <a:off x="7286683" y="1515581"/>
            <a:ext cx="2650083" cy="2043753"/>
          </a:xfrm>
          <a:prstGeom prst="rect">
            <a:avLst/>
          </a:prstGeom>
          <a:noFill/>
          <a:ln>
            <a:noFill/>
          </a:ln>
        </p:spPr>
      </p:pic>
      <p:pic>
        <p:nvPicPr>
          <p:cNvPr id="392" name="Google Shape;392;p27"/>
          <p:cNvPicPr preferRelativeResize="0"/>
          <p:nvPr/>
        </p:nvPicPr>
        <p:blipFill rotWithShape="1">
          <a:blip r:embed="rId6">
            <a:alphaModFix/>
          </a:blip>
          <a:srcRect b="0" l="0" r="0" t="0"/>
          <a:stretch/>
        </p:blipFill>
        <p:spPr>
          <a:xfrm>
            <a:off x="6396033" y="3832573"/>
            <a:ext cx="5095712" cy="2810709"/>
          </a:xfrm>
          <a:prstGeom prst="rect">
            <a:avLst/>
          </a:prstGeom>
          <a:noFill/>
          <a:ln>
            <a:noFill/>
          </a:ln>
        </p:spPr>
      </p:pic>
      <p:sp>
        <p:nvSpPr>
          <p:cNvPr id="393" name="Google Shape;393;p27"/>
          <p:cNvSpPr txBox="1"/>
          <p:nvPr/>
        </p:nvSpPr>
        <p:spPr>
          <a:xfrm>
            <a:off x="7214227" y="802608"/>
            <a:ext cx="20415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8"/>
          <p:cNvSpPr txBox="1"/>
          <p:nvPr>
            <p:ph type="title"/>
          </p:nvPr>
        </p:nvSpPr>
        <p:spPr>
          <a:xfrm>
            <a:off x="254605" y="165888"/>
            <a:ext cx="5831840" cy="571096"/>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GRADIENT BOOSTING</a:t>
            </a:r>
            <a:endParaRPr b="1" sz="3600" u="sng">
              <a:solidFill>
                <a:srgbClr val="C00000"/>
              </a:solidFill>
              <a:latin typeface="Calibri"/>
              <a:ea typeface="Calibri"/>
              <a:cs typeface="Calibri"/>
              <a:sym typeface="Calibri"/>
            </a:endParaRPr>
          </a:p>
        </p:txBody>
      </p:sp>
      <p:sp>
        <p:nvSpPr>
          <p:cNvPr id="399" name="Google Shape;399;p28"/>
          <p:cNvSpPr txBox="1"/>
          <p:nvPr/>
        </p:nvSpPr>
        <p:spPr>
          <a:xfrm>
            <a:off x="264040" y="1162282"/>
            <a:ext cx="212005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rgbClr val="0B044F"/>
                </a:solidFill>
                <a:latin typeface="Verdana"/>
                <a:ea typeface="Verdana"/>
                <a:cs typeface="Verdana"/>
                <a:sym typeface="Verdana"/>
              </a:rPr>
              <a:t>Train Set Results</a:t>
            </a:r>
            <a:endParaRPr sz="1867">
              <a:solidFill>
                <a:schemeClr val="dk1"/>
              </a:solidFill>
              <a:latin typeface="Verdana"/>
              <a:ea typeface="Verdana"/>
              <a:cs typeface="Verdana"/>
              <a:sym typeface="Verdana"/>
            </a:endParaRPr>
          </a:p>
        </p:txBody>
      </p:sp>
      <p:sp>
        <p:nvSpPr>
          <p:cNvPr id="400" name="Google Shape;400;p28"/>
          <p:cNvSpPr txBox="1"/>
          <p:nvPr/>
        </p:nvSpPr>
        <p:spPr>
          <a:xfrm>
            <a:off x="320767" y="3429000"/>
            <a:ext cx="2006600"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rgbClr val="0B044F"/>
                </a:solidFill>
                <a:latin typeface="Verdana"/>
                <a:ea typeface="Verdana"/>
                <a:cs typeface="Verdana"/>
                <a:sym typeface="Verdana"/>
              </a:rPr>
              <a:t>Test Set Results</a:t>
            </a:r>
            <a:endParaRPr sz="1867">
              <a:solidFill>
                <a:schemeClr val="dk1"/>
              </a:solidFill>
              <a:latin typeface="Verdana"/>
              <a:ea typeface="Verdana"/>
              <a:cs typeface="Verdana"/>
              <a:sym typeface="Verdana"/>
            </a:endParaRPr>
          </a:p>
        </p:txBody>
      </p:sp>
      <p:sp>
        <p:nvSpPr>
          <p:cNvPr id="401" name="Google Shape;401;p28"/>
          <p:cNvSpPr/>
          <p:nvPr/>
        </p:nvSpPr>
        <p:spPr>
          <a:xfrm>
            <a:off x="254605" y="1746203"/>
            <a:ext cx="2737394" cy="10286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02" name="Google Shape;402;p28"/>
          <p:cNvSpPr/>
          <p:nvPr/>
        </p:nvSpPr>
        <p:spPr>
          <a:xfrm>
            <a:off x="254605" y="4012921"/>
            <a:ext cx="2946393" cy="10286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03" name="Google Shape;403;p28"/>
          <p:cNvSpPr/>
          <p:nvPr/>
        </p:nvSpPr>
        <p:spPr>
          <a:xfrm>
            <a:off x="5659120" y="3452181"/>
            <a:ext cx="5667389" cy="317780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04" name="Google Shape;404;p28"/>
          <p:cNvSpPr/>
          <p:nvPr/>
        </p:nvSpPr>
        <p:spPr>
          <a:xfrm>
            <a:off x="6526450" y="1165838"/>
            <a:ext cx="3485220" cy="218942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05" name="Google Shape;405;p28"/>
          <p:cNvSpPr txBox="1"/>
          <p:nvPr/>
        </p:nvSpPr>
        <p:spPr>
          <a:xfrm>
            <a:off x="6901829" y="656066"/>
            <a:ext cx="2915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en-US" u="sng">
                <a:solidFill>
                  <a:srgbClr val="C00000"/>
                </a:solidFill>
                <a:latin typeface="Calibri"/>
                <a:ea typeface="Calibri"/>
                <a:cs typeface="Calibri"/>
                <a:sym typeface="Calibri"/>
              </a:rPr>
              <a:t>XG</a:t>
            </a:r>
            <a:r>
              <a:rPr b="1" lang="en-US" sz="4400" u="sng">
                <a:solidFill>
                  <a:srgbClr val="C00000"/>
                </a:solidFill>
                <a:latin typeface="Calibri"/>
                <a:ea typeface="Calibri"/>
                <a:cs typeface="Calibri"/>
                <a:sym typeface="Calibri"/>
              </a:rPr>
              <a:t>BOOSTING</a:t>
            </a:r>
            <a:endParaRPr/>
          </a:p>
        </p:txBody>
      </p:sp>
      <p:pic>
        <p:nvPicPr>
          <p:cNvPr descr="Shape&#10;&#10;Description automatically generated" id="411" name="Google Shape;411;p29"/>
          <p:cNvPicPr preferRelativeResize="0"/>
          <p:nvPr>
            <p:ph idx="1" type="body"/>
          </p:nvPr>
        </p:nvPicPr>
        <p:blipFill rotWithShape="1">
          <a:blip r:embed="rId3">
            <a:alphaModFix/>
          </a:blip>
          <a:srcRect b="0" l="0" r="0" t="0"/>
          <a:stretch/>
        </p:blipFill>
        <p:spPr>
          <a:xfrm>
            <a:off x="4597644" y="1875354"/>
            <a:ext cx="4158166" cy="4660820"/>
          </a:xfrm>
          <a:prstGeom prst="rect">
            <a:avLst/>
          </a:prstGeom>
          <a:noFill/>
          <a:ln>
            <a:noFill/>
          </a:ln>
        </p:spPr>
      </p:pic>
      <p:pic>
        <p:nvPicPr>
          <p:cNvPr descr="Text&#10;&#10;Description automatically generated" id="412" name="Google Shape;412;p29"/>
          <p:cNvPicPr preferRelativeResize="0"/>
          <p:nvPr/>
        </p:nvPicPr>
        <p:blipFill rotWithShape="1">
          <a:blip r:embed="rId4">
            <a:alphaModFix/>
          </a:blip>
          <a:srcRect b="0" l="0" r="0" t="0"/>
          <a:stretch/>
        </p:blipFill>
        <p:spPr>
          <a:xfrm>
            <a:off x="795426" y="2195796"/>
            <a:ext cx="2530059" cy="1074513"/>
          </a:xfrm>
          <a:prstGeom prst="rect">
            <a:avLst/>
          </a:prstGeom>
          <a:noFill/>
          <a:ln>
            <a:noFill/>
          </a:ln>
        </p:spPr>
      </p:pic>
      <p:pic>
        <p:nvPicPr>
          <p:cNvPr descr="Text&#10;&#10;Description automatically generated" id="413" name="Google Shape;413;p29"/>
          <p:cNvPicPr preferRelativeResize="0"/>
          <p:nvPr/>
        </p:nvPicPr>
        <p:blipFill rotWithShape="1">
          <a:blip r:embed="rId5">
            <a:alphaModFix/>
          </a:blip>
          <a:srcRect b="0" l="0" r="0" t="0"/>
          <a:stretch/>
        </p:blipFill>
        <p:spPr>
          <a:xfrm>
            <a:off x="795426" y="4011415"/>
            <a:ext cx="2568163" cy="899238"/>
          </a:xfrm>
          <a:prstGeom prst="rect">
            <a:avLst/>
          </a:prstGeom>
          <a:noFill/>
          <a:ln>
            <a:noFill/>
          </a:ln>
        </p:spPr>
      </p:pic>
      <p:sp>
        <p:nvSpPr>
          <p:cNvPr id="414" name="Google Shape;414;p29"/>
          <p:cNvSpPr txBox="1"/>
          <p:nvPr/>
        </p:nvSpPr>
        <p:spPr>
          <a:xfrm>
            <a:off x="700896" y="1603561"/>
            <a:ext cx="6094562" cy="369332"/>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b="1" lang="en-US" sz="1800">
                <a:solidFill>
                  <a:srgbClr val="0B044F"/>
                </a:solidFill>
                <a:latin typeface="Verdana"/>
                <a:ea typeface="Verdana"/>
                <a:cs typeface="Verdana"/>
                <a:sym typeface="Verdana"/>
              </a:rPr>
              <a:t>Train Set Results</a:t>
            </a:r>
            <a:endParaRPr sz="1800">
              <a:solidFill>
                <a:schemeClr val="dk1"/>
              </a:solidFill>
              <a:latin typeface="Verdana"/>
              <a:ea typeface="Verdana"/>
              <a:cs typeface="Verdana"/>
              <a:sym typeface="Verdana"/>
            </a:endParaRPr>
          </a:p>
        </p:txBody>
      </p:sp>
      <p:sp>
        <p:nvSpPr>
          <p:cNvPr id="415" name="Google Shape;415;p29"/>
          <p:cNvSpPr txBox="1"/>
          <p:nvPr/>
        </p:nvSpPr>
        <p:spPr>
          <a:xfrm>
            <a:off x="700896" y="3493212"/>
            <a:ext cx="6094562" cy="369332"/>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b="1" lang="en-US" sz="1800">
                <a:solidFill>
                  <a:srgbClr val="0B044F"/>
                </a:solidFill>
                <a:latin typeface="Verdana"/>
                <a:ea typeface="Verdana"/>
                <a:cs typeface="Verdana"/>
                <a:sym typeface="Verdana"/>
              </a:rPr>
              <a:t>Test Set Results</a:t>
            </a:r>
            <a:endParaRPr sz="1800">
              <a:solidFill>
                <a:schemeClr val="dk1"/>
              </a:solidFill>
              <a:latin typeface="Verdana"/>
              <a:ea typeface="Verdana"/>
              <a:cs typeface="Verdana"/>
              <a:sym typeface="Verdana"/>
            </a:endParaRPr>
          </a:p>
        </p:txBody>
      </p:sp>
      <p:sp>
        <p:nvSpPr>
          <p:cNvPr id="416" name="Google Shape;416;p29"/>
          <p:cNvSpPr txBox="1"/>
          <p:nvPr/>
        </p:nvSpPr>
        <p:spPr>
          <a:xfrm>
            <a:off x="5928504" y="1432808"/>
            <a:ext cx="60945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26" name="Shape 126"/>
        <p:cNvGrpSpPr/>
        <p:nvPr/>
      </p:nvGrpSpPr>
      <p:grpSpPr>
        <a:xfrm>
          <a:off x="0" y="0"/>
          <a:ext cx="0" cy="0"/>
          <a:chOff x="0" y="0"/>
          <a:chExt cx="0" cy="0"/>
        </a:xfrm>
      </p:grpSpPr>
      <p:sp>
        <p:nvSpPr>
          <p:cNvPr id="127" name="Google Shape;127;p3"/>
          <p:cNvSpPr txBox="1"/>
          <p:nvPr>
            <p:ph type="title"/>
          </p:nvPr>
        </p:nvSpPr>
        <p:spPr>
          <a:xfrm>
            <a:off x="513526" y="1396300"/>
            <a:ext cx="3871200" cy="4482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700"/>
              <a:buFont typeface="Calibri"/>
              <a:buNone/>
            </a:pPr>
            <a:r>
              <a:rPr b="1" lang="en-US" sz="3700" u="sng">
                <a:latin typeface="Calibri"/>
                <a:ea typeface="Calibri"/>
                <a:cs typeface="Calibri"/>
                <a:sym typeface="Calibri"/>
              </a:rPr>
              <a:t>BUSINESS UNDERSTANDING</a:t>
            </a:r>
            <a:endParaRPr b="1" sz="3700" u="sng">
              <a:latin typeface="Calibri"/>
              <a:ea typeface="Calibri"/>
              <a:cs typeface="Calibri"/>
              <a:sym typeface="Calibri"/>
            </a:endParaRPr>
          </a:p>
        </p:txBody>
      </p:sp>
      <p:sp>
        <p:nvSpPr>
          <p:cNvPr id="128" name="Google Shape;128;p3"/>
          <p:cNvSpPr/>
          <p:nvPr/>
        </p:nvSpPr>
        <p:spPr>
          <a:xfrm>
            <a:off x="4564117" y="-1"/>
            <a:ext cx="7627884" cy="6858001"/>
          </a:xfrm>
          <a:custGeom>
            <a:rect b="b" l="l" r="r" t="t"/>
            <a:pathLst>
              <a:path extrusionOk="0" h="6858001" w="7627884">
                <a:moveTo>
                  <a:pt x="85359" y="0"/>
                </a:moveTo>
                <a:lnTo>
                  <a:pt x="7627884" y="0"/>
                </a:lnTo>
                <a:lnTo>
                  <a:pt x="7627884" y="6858001"/>
                </a:lnTo>
                <a:lnTo>
                  <a:pt x="2199224" y="6858001"/>
                </a:lnTo>
                <a:lnTo>
                  <a:pt x="2165320" y="6822453"/>
                </a:lnTo>
                <a:cubicBezTo>
                  <a:pt x="819447" y="5331646"/>
                  <a:pt x="0" y="3356427"/>
                  <a:pt x="0" y="1189815"/>
                </a:cubicBezTo>
                <a:cubicBezTo>
                  <a:pt x="0" y="899574"/>
                  <a:pt x="14708" y="612766"/>
                  <a:pt x="43414" y="330098"/>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 name="Google Shape;129;p3"/>
          <p:cNvSpPr/>
          <p:nvPr/>
        </p:nvSpPr>
        <p:spPr>
          <a:xfrm flipH="1">
            <a:off x="4747781" y="-1"/>
            <a:ext cx="7444220" cy="6858001"/>
          </a:xfrm>
          <a:custGeom>
            <a:rect b="b" l="l" r="r" t="t"/>
            <a:pathLst>
              <a:path extrusionOk="0" h="6858001" w="7444220">
                <a:moveTo>
                  <a:pt x="7357257" y="0"/>
                </a:moveTo>
                <a:lnTo>
                  <a:pt x="0" y="0"/>
                </a:lnTo>
                <a:lnTo>
                  <a:pt x="0" y="6858001"/>
                </a:lnTo>
                <a:lnTo>
                  <a:pt x="5169521" y="6858001"/>
                </a:lnTo>
                <a:lnTo>
                  <a:pt x="5459879" y="6539727"/>
                </a:lnTo>
                <a:cubicBezTo>
                  <a:pt x="6696598" y="5103389"/>
                  <a:pt x="7444220" y="3233911"/>
                  <a:pt x="7444220" y="1189814"/>
                </a:cubicBezTo>
                <a:cubicBezTo>
                  <a:pt x="7444220" y="906649"/>
                  <a:pt x="7429873" y="626836"/>
                  <a:pt x="7401867" y="351060"/>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30" name="Google Shape;130;p3"/>
          <p:cNvGrpSpPr/>
          <p:nvPr/>
        </p:nvGrpSpPr>
        <p:grpSpPr>
          <a:xfrm>
            <a:off x="6096000" y="825328"/>
            <a:ext cx="5163238" cy="4840279"/>
            <a:chOff x="0" y="21097"/>
            <a:chExt cx="5163238" cy="4840279"/>
          </a:xfrm>
        </p:grpSpPr>
        <p:sp>
          <p:nvSpPr>
            <p:cNvPr id="131" name="Google Shape;131;p3"/>
            <p:cNvSpPr/>
            <p:nvPr/>
          </p:nvSpPr>
          <p:spPr>
            <a:xfrm>
              <a:off x="0" y="21097"/>
              <a:ext cx="5163238" cy="114192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txBox="1"/>
            <p:nvPr/>
          </p:nvSpPr>
          <p:spPr>
            <a:xfrm>
              <a:off x="55744" y="76841"/>
              <a:ext cx="5051750" cy="103043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Bike rentals have become a popular service in recent years and it  seems people are using it more often. With relatively cheaper rates  and ease of pick up and drop at own convenience is what making  this business thrive.</a:t>
              </a:r>
              <a:endParaRPr b="0" i="0" sz="1600" u="none" cap="none" strike="noStrike">
                <a:solidFill>
                  <a:schemeClr val="lt1"/>
                </a:solidFill>
                <a:latin typeface="Calibri"/>
                <a:ea typeface="Calibri"/>
                <a:cs typeface="Calibri"/>
                <a:sym typeface="Calibri"/>
              </a:endParaRPr>
            </a:p>
          </p:txBody>
        </p:sp>
        <p:sp>
          <p:nvSpPr>
            <p:cNvPr id="133" name="Google Shape;133;p3"/>
            <p:cNvSpPr/>
            <p:nvPr/>
          </p:nvSpPr>
          <p:spPr>
            <a:xfrm>
              <a:off x="0" y="1283071"/>
              <a:ext cx="5163238" cy="114192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txBox="1"/>
            <p:nvPr/>
          </p:nvSpPr>
          <p:spPr>
            <a:xfrm>
              <a:off x="55744" y="1338815"/>
              <a:ext cx="5051750" cy="103043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Mostly used by people having no personal vehicles and also to avoid  congested public transport which that’s why they prefer rental bikes.</a:t>
              </a:r>
              <a:endParaRPr b="0" i="0" sz="1600" u="none" cap="none" strike="noStrike">
                <a:solidFill>
                  <a:schemeClr val="lt1"/>
                </a:solidFill>
                <a:latin typeface="Calibri"/>
                <a:ea typeface="Calibri"/>
                <a:cs typeface="Calibri"/>
                <a:sym typeface="Calibri"/>
              </a:endParaRPr>
            </a:p>
          </p:txBody>
        </p:sp>
        <p:sp>
          <p:nvSpPr>
            <p:cNvPr id="135" name="Google Shape;135;p3"/>
            <p:cNvSpPr/>
            <p:nvPr/>
          </p:nvSpPr>
          <p:spPr>
            <a:xfrm>
              <a:off x="0" y="2540077"/>
              <a:ext cx="5163238" cy="1141920"/>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55744" y="2595821"/>
              <a:ext cx="5051750" cy="103043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Therefore, the business to strive and proﬁt more, it has to be always  ready and supply no. of bikes at different locations, to fulﬁl the  demand.</a:t>
              </a:r>
              <a:endParaRPr b="0" i="0" sz="1600" u="none" cap="none" strike="noStrike">
                <a:solidFill>
                  <a:schemeClr val="lt1"/>
                </a:solidFill>
                <a:latin typeface="Calibri"/>
                <a:ea typeface="Calibri"/>
                <a:cs typeface="Calibri"/>
                <a:sym typeface="Calibri"/>
              </a:endParaRPr>
            </a:p>
          </p:txBody>
        </p:sp>
        <p:sp>
          <p:nvSpPr>
            <p:cNvPr id="137" name="Google Shape;137;p3"/>
            <p:cNvSpPr/>
            <p:nvPr/>
          </p:nvSpPr>
          <p:spPr>
            <a:xfrm>
              <a:off x="0" y="3719456"/>
              <a:ext cx="5163238" cy="114192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txBox="1"/>
            <p:nvPr/>
          </p:nvSpPr>
          <p:spPr>
            <a:xfrm>
              <a:off x="55744" y="3775200"/>
              <a:ext cx="5051750" cy="103043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Our project goal is a pre planned set of bike count values that can be  a handy solution to meet all demands.</a:t>
              </a:r>
              <a:endParaRPr b="0" i="0" sz="1600" u="none" cap="none" strike="noStrike">
                <a:solidFill>
                  <a:schemeClr val="lt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0"/>
          <p:cNvSpPr txBox="1"/>
          <p:nvPr>
            <p:ph type="title"/>
          </p:nvPr>
        </p:nvSpPr>
        <p:spPr>
          <a:xfrm>
            <a:off x="334133" y="22019"/>
            <a:ext cx="8697807" cy="1253912"/>
          </a:xfrm>
          <a:prstGeom prst="rect">
            <a:avLst/>
          </a:prstGeom>
          <a:noFill/>
          <a:ln>
            <a:noFill/>
          </a:ln>
        </p:spPr>
        <p:txBody>
          <a:bodyPr anchorCtr="0" anchor="ctr" bIns="0" lIns="0" spcFirstLastPara="1" rIns="0" wrap="square" tIns="16925">
            <a:spAutoFit/>
          </a:bodyPr>
          <a:lstStyle/>
          <a:p>
            <a:pPr indent="0" lvl="0" marL="16933" marR="6773" rtl="0" algn="l">
              <a:lnSpc>
                <a:spcPct val="114999"/>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GRADIENT  BOOSTING  REGRESSOR WITH  GRIDSEARCH  CV</a:t>
            </a:r>
            <a:endParaRPr b="1" sz="3600" u="sng">
              <a:solidFill>
                <a:srgbClr val="C00000"/>
              </a:solidFill>
              <a:latin typeface="Calibri"/>
              <a:ea typeface="Calibri"/>
              <a:cs typeface="Calibri"/>
              <a:sym typeface="Calibri"/>
            </a:endParaRPr>
          </a:p>
        </p:txBody>
      </p:sp>
      <p:sp>
        <p:nvSpPr>
          <p:cNvPr id="422" name="Google Shape;422;p30"/>
          <p:cNvSpPr txBox="1"/>
          <p:nvPr/>
        </p:nvSpPr>
        <p:spPr>
          <a:xfrm>
            <a:off x="541897" y="1461645"/>
            <a:ext cx="212005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rgbClr val="0B044F"/>
                </a:solidFill>
                <a:latin typeface="Verdana"/>
                <a:ea typeface="Verdana"/>
                <a:cs typeface="Verdana"/>
                <a:sym typeface="Verdana"/>
              </a:rPr>
              <a:t>Train Set Results</a:t>
            </a:r>
            <a:endParaRPr sz="1867">
              <a:solidFill>
                <a:schemeClr val="dk1"/>
              </a:solidFill>
              <a:latin typeface="Verdana"/>
              <a:ea typeface="Verdana"/>
              <a:cs typeface="Verdana"/>
              <a:sym typeface="Verdana"/>
            </a:endParaRPr>
          </a:p>
        </p:txBody>
      </p:sp>
      <p:sp>
        <p:nvSpPr>
          <p:cNvPr id="423" name="Google Shape;423;p30"/>
          <p:cNvSpPr txBox="1"/>
          <p:nvPr/>
        </p:nvSpPr>
        <p:spPr>
          <a:xfrm>
            <a:off x="530858" y="3241990"/>
            <a:ext cx="2006600"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rgbClr val="0B044F"/>
                </a:solidFill>
                <a:latin typeface="Verdana"/>
                <a:ea typeface="Verdana"/>
                <a:cs typeface="Verdana"/>
                <a:sym typeface="Verdana"/>
              </a:rPr>
              <a:t>Test Set Results</a:t>
            </a:r>
            <a:endParaRPr sz="1867">
              <a:solidFill>
                <a:schemeClr val="dk1"/>
              </a:solidFill>
              <a:latin typeface="Verdana"/>
              <a:ea typeface="Verdana"/>
              <a:cs typeface="Verdana"/>
              <a:sym typeface="Verdana"/>
            </a:endParaRPr>
          </a:p>
        </p:txBody>
      </p:sp>
      <p:sp>
        <p:nvSpPr>
          <p:cNvPr id="424" name="Google Shape;424;p30"/>
          <p:cNvSpPr txBox="1"/>
          <p:nvPr/>
        </p:nvSpPr>
        <p:spPr>
          <a:xfrm>
            <a:off x="513618" y="5022335"/>
            <a:ext cx="2176612"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rgbClr val="0B044F"/>
                </a:solidFill>
                <a:latin typeface="Verdana"/>
                <a:ea typeface="Verdana"/>
                <a:cs typeface="Verdana"/>
                <a:sym typeface="Verdana"/>
              </a:rPr>
              <a:t>Hyper parameter</a:t>
            </a:r>
            <a:endParaRPr sz="1867">
              <a:solidFill>
                <a:schemeClr val="dk1"/>
              </a:solidFill>
              <a:latin typeface="Verdana"/>
              <a:ea typeface="Verdana"/>
              <a:cs typeface="Verdana"/>
              <a:sym typeface="Verdana"/>
            </a:endParaRPr>
          </a:p>
        </p:txBody>
      </p:sp>
      <p:sp>
        <p:nvSpPr>
          <p:cNvPr id="425" name="Google Shape;425;p30"/>
          <p:cNvSpPr/>
          <p:nvPr/>
        </p:nvSpPr>
        <p:spPr>
          <a:xfrm>
            <a:off x="513618" y="5519889"/>
            <a:ext cx="2708955" cy="10286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26" name="Google Shape;426;p30"/>
          <p:cNvSpPr/>
          <p:nvPr/>
        </p:nvSpPr>
        <p:spPr>
          <a:xfrm>
            <a:off x="474132" y="1975122"/>
            <a:ext cx="2827673" cy="10286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27" name="Google Shape;427;p30"/>
          <p:cNvSpPr/>
          <p:nvPr/>
        </p:nvSpPr>
        <p:spPr>
          <a:xfrm>
            <a:off x="474132" y="3784582"/>
            <a:ext cx="2827673" cy="102869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28" name="Google Shape;428;p30"/>
          <p:cNvSpPr/>
          <p:nvPr/>
        </p:nvSpPr>
        <p:spPr>
          <a:xfrm>
            <a:off x="5222241" y="3784582"/>
            <a:ext cx="6197599" cy="290912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29" name="Google Shape;429;p30"/>
          <p:cNvSpPr/>
          <p:nvPr/>
        </p:nvSpPr>
        <p:spPr>
          <a:xfrm>
            <a:off x="6242116" y="1522608"/>
            <a:ext cx="3933727" cy="211139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30" name="Google Shape;430;p30"/>
          <p:cNvSpPr txBox="1"/>
          <p:nvPr/>
        </p:nvSpPr>
        <p:spPr>
          <a:xfrm>
            <a:off x="7121858" y="1029938"/>
            <a:ext cx="21742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ph type="title"/>
          </p:nvPr>
        </p:nvSpPr>
        <p:spPr>
          <a:xfrm>
            <a:off x="838200" y="3037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en-US" u="sng">
                <a:solidFill>
                  <a:srgbClr val="C00000"/>
                </a:solidFill>
                <a:latin typeface="Calibri"/>
                <a:ea typeface="Calibri"/>
                <a:cs typeface="Calibri"/>
                <a:sym typeface="Calibri"/>
              </a:rPr>
              <a:t>XGBOOST WITH GRIDSEARCH CV</a:t>
            </a:r>
            <a:r>
              <a:rPr b="1" lang="en-US" sz="4400" u="sng">
                <a:solidFill>
                  <a:srgbClr val="C00000"/>
                </a:solidFill>
                <a:latin typeface="Calibri"/>
                <a:ea typeface="Calibri"/>
                <a:cs typeface="Calibri"/>
                <a:sym typeface="Calibri"/>
              </a:rPr>
              <a:t>  </a:t>
            </a:r>
            <a:endParaRPr/>
          </a:p>
        </p:txBody>
      </p:sp>
      <p:pic>
        <p:nvPicPr>
          <p:cNvPr descr="Chart&#10;&#10;Description automatically generated" id="436" name="Google Shape;436;p31"/>
          <p:cNvPicPr preferRelativeResize="0"/>
          <p:nvPr>
            <p:ph idx="1" type="body"/>
          </p:nvPr>
        </p:nvPicPr>
        <p:blipFill rotWithShape="1">
          <a:blip r:embed="rId3">
            <a:alphaModFix/>
          </a:blip>
          <a:srcRect b="0" l="0" r="0" t="0"/>
          <a:stretch/>
        </p:blipFill>
        <p:spPr>
          <a:xfrm>
            <a:off x="397299" y="1932317"/>
            <a:ext cx="4508076" cy="4560558"/>
          </a:xfrm>
          <a:prstGeom prst="rect">
            <a:avLst/>
          </a:prstGeom>
          <a:noFill/>
          <a:ln>
            <a:noFill/>
          </a:ln>
        </p:spPr>
      </p:pic>
      <p:pic>
        <p:nvPicPr>
          <p:cNvPr descr="Text&#10;&#10;Description automatically generated" id="437" name="Google Shape;437;p31"/>
          <p:cNvPicPr preferRelativeResize="0"/>
          <p:nvPr/>
        </p:nvPicPr>
        <p:blipFill rotWithShape="1">
          <a:blip r:embed="rId4">
            <a:alphaModFix/>
          </a:blip>
          <a:srcRect b="0" l="0" r="0" t="0"/>
          <a:stretch/>
        </p:blipFill>
        <p:spPr>
          <a:xfrm>
            <a:off x="9504759" y="1932317"/>
            <a:ext cx="2606266" cy="1051651"/>
          </a:xfrm>
          <a:prstGeom prst="rect">
            <a:avLst/>
          </a:prstGeom>
          <a:noFill/>
          <a:ln>
            <a:noFill/>
          </a:ln>
        </p:spPr>
      </p:pic>
      <p:pic>
        <p:nvPicPr>
          <p:cNvPr descr="Text&#10;&#10;Description automatically generated" id="438" name="Google Shape;438;p31"/>
          <p:cNvPicPr preferRelativeResize="0"/>
          <p:nvPr/>
        </p:nvPicPr>
        <p:blipFill rotWithShape="1">
          <a:blip r:embed="rId5">
            <a:alphaModFix/>
          </a:blip>
          <a:srcRect b="0" l="0" r="0" t="0"/>
          <a:stretch/>
        </p:blipFill>
        <p:spPr>
          <a:xfrm>
            <a:off x="6461245" y="1936171"/>
            <a:ext cx="2613887" cy="1051651"/>
          </a:xfrm>
          <a:prstGeom prst="rect">
            <a:avLst/>
          </a:prstGeom>
          <a:noFill/>
          <a:ln>
            <a:noFill/>
          </a:ln>
        </p:spPr>
      </p:pic>
      <p:pic>
        <p:nvPicPr>
          <p:cNvPr descr="A picture containing table&#10;&#10;Description automatically generated" id="439" name="Google Shape;439;p31"/>
          <p:cNvPicPr preferRelativeResize="0"/>
          <p:nvPr/>
        </p:nvPicPr>
        <p:blipFill rotWithShape="1">
          <a:blip r:embed="rId6">
            <a:alphaModFix/>
          </a:blip>
          <a:srcRect b="0" l="0" r="0" t="0"/>
          <a:stretch/>
        </p:blipFill>
        <p:spPr>
          <a:xfrm>
            <a:off x="6444083" y="3771328"/>
            <a:ext cx="2631050" cy="1889924"/>
          </a:xfrm>
          <a:prstGeom prst="rect">
            <a:avLst/>
          </a:prstGeom>
          <a:noFill/>
          <a:ln>
            <a:noFill/>
          </a:ln>
        </p:spPr>
      </p:pic>
      <p:sp>
        <p:nvSpPr>
          <p:cNvPr id="440" name="Google Shape;440;p31"/>
          <p:cNvSpPr txBox="1"/>
          <p:nvPr/>
        </p:nvSpPr>
        <p:spPr>
          <a:xfrm>
            <a:off x="6359824" y="1502340"/>
            <a:ext cx="6094562" cy="369332"/>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b="1" lang="en-US" sz="1800">
                <a:solidFill>
                  <a:srgbClr val="0B044F"/>
                </a:solidFill>
                <a:latin typeface="Verdana"/>
                <a:ea typeface="Verdana"/>
                <a:cs typeface="Verdana"/>
                <a:sym typeface="Verdana"/>
              </a:rPr>
              <a:t>Train Set Results</a:t>
            </a:r>
            <a:endParaRPr sz="1800">
              <a:solidFill>
                <a:schemeClr val="dk1"/>
              </a:solidFill>
              <a:latin typeface="Verdana"/>
              <a:ea typeface="Verdana"/>
              <a:cs typeface="Verdana"/>
              <a:sym typeface="Verdana"/>
            </a:endParaRPr>
          </a:p>
        </p:txBody>
      </p:sp>
      <p:sp>
        <p:nvSpPr>
          <p:cNvPr id="441" name="Google Shape;441;p31"/>
          <p:cNvSpPr txBox="1"/>
          <p:nvPr/>
        </p:nvSpPr>
        <p:spPr>
          <a:xfrm>
            <a:off x="9407105" y="1421105"/>
            <a:ext cx="6228270" cy="369332"/>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b="1" lang="en-US" sz="1800">
                <a:solidFill>
                  <a:srgbClr val="0B044F"/>
                </a:solidFill>
                <a:latin typeface="Verdana"/>
                <a:ea typeface="Verdana"/>
                <a:cs typeface="Verdana"/>
                <a:sym typeface="Verdana"/>
              </a:rPr>
              <a:t>Test Set Results</a:t>
            </a:r>
            <a:endParaRPr sz="1800">
              <a:solidFill>
                <a:schemeClr val="dk1"/>
              </a:solidFill>
              <a:latin typeface="Verdana"/>
              <a:ea typeface="Verdana"/>
              <a:cs typeface="Verdana"/>
              <a:sym typeface="Verdana"/>
            </a:endParaRPr>
          </a:p>
        </p:txBody>
      </p:sp>
      <p:sp>
        <p:nvSpPr>
          <p:cNvPr id="442" name="Google Shape;442;p31"/>
          <p:cNvSpPr txBox="1"/>
          <p:nvPr/>
        </p:nvSpPr>
        <p:spPr>
          <a:xfrm>
            <a:off x="6359824" y="3194909"/>
            <a:ext cx="78167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sp>
        <p:nvSpPr>
          <p:cNvPr id="443" name="Google Shape;443;p31"/>
          <p:cNvSpPr txBox="1"/>
          <p:nvPr/>
        </p:nvSpPr>
        <p:spPr>
          <a:xfrm>
            <a:off x="1805109" y="1583575"/>
            <a:ext cx="78167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F5496"/>
                </a:solidFill>
                <a:latin typeface="Calibri"/>
                <a:ea typeface="Calibri"/>
                <a:cs typeface="Calibri"/>
                <a:sym typeface="Calibri"/>
              </a:rPr>
              <a:t>Feature Importance</a:t>
            </a:r>
            <a:endParaRPr sz="1800">
              <a:solidFill>
                <a:srgbClr val="2F5496"/>
              </a:solidFill>
              <a:latin typeface="Calibri"/>
              <a:ea typeface="Calibri"/>
              <a:cs typeface="Calibri"/>
              <a:sym typeface="Calibri"/>
            </a:endParaRPr>
          </a:p>
        </p:txBody>
      </p:sp>
      <p:pic>
        <p:nvPicPr>
          <p:cNvPr descr="Text, letter&#10;&#10;Description automatically generated" id="444" name="Google Shape;444;p31"/>
          <p:cNvPicPr preferRelativeResize="0"/>
          <p:nvPr/>
        </p:nvPicPr>
        <p:blipFill rotWithShape="1">
          <a:blip r:embed="rId7">
            <a:alphaModFix/>
          </a:blip>
          <a:srcRect b="0" l="0" r="0" t="0"/>
          <a:stretch/>
        </p:blipFill>
        <p:spPr>
          <a:xfrm>
            <a:off x="9504759" y="3773547"/>
            <a:ext cx="2606266" cy="1887705"/>
          </a:xfrm>
          <a:prstGeom prst="rect">
            <a:avLst/>
          </a:prstGeom>
          <a:noFill/>
          <a:ln>
            <a:noFill/>
          </a:ln>
        </p:spPr>
      </p:pic>
      <p:sp>
        <p:nvSpPr>
          <p:cNvPr id="445" name="Google Shape;445;p31"/>
          <p:cNvSpPr txBox="1"/>
          <p:nvPr/>
        </p:nvSpPr>
        <p:spPr>
          <a:xfrm>
            <a:off x="9407105" y="3244334"/>
            <a:ext cx="7816788" cy="369332"/>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b="1" lang="en-US" sz="1800">
                <a:solidFill>
                  <a:srgbClr val="0B044F"/>
                </a:solidFill>
                <a:latin typeface="Verdana"/>
                <a:ea typeface="Verdana"/>
                <a:cs typeface="Verdana"/>
                <a:sym typeface="Verdana"/>
              </a:rPr>
              <a:t>Hyper parameter</a:t>
            </a:r>
            <a:endParaRPr sz="1800">
              <a:solidFill>
                <a:schemeClr val="dk1"/>
              </a:solidFill>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3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32"/>
          <p:cNvSpPr/>
          <p:nvPr/>
        </p:nvSpPr>
        <p:spPr>
          <a:xfrm>
            <a:off x="409710" y="1022350"/>
            <a:ext cx="709612" cy="2095501"/>
          </a:xfrm>
          <a:custGeom>
            <a:rect b="b" l="l" r="r" t="t"/>
            <a:pathLst>
              <a:path extrusionOk="0" h="1363" w="447">
                <a:moveTo>
                  <a:pt x="447" y="1363"/>
                </a:moveTo>
                <a:lnTo>
                  <a:pt x="0" y="987"/>
                </a:lnTo>
                <a:lnTo>
                  <a:pt x="0" y="0"/>
                </a:lnTo>
                <a:lnTo>
                  <a:pt x="447" y="376"/>
                </a:lnTo>
                <a:lnTo>
                  <a:pt x="447" y="1363"/>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32"/>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32"/>
          <p:cNvSpPr/>
          <p:nvPr/>
        </p:nvSpPr>
        <p:spPr>
          <a:xfrm>
            <a:off x="644660" y="640894"/>
            <a:ext cx="168275" cy="1713195"/>
          </a:xfrm>
          <a:custGeom>
            <a:rect b="b" l="l" r="r" t="t"/>
            <a:pathLst>
              <a:path extrusionOk="0" h="1114" w="106">
                <a:moveTo>
                  <a:pt x="106" y="1114"/>
                </a:moveTo>
                <a:lnTo>
                  <a:pt x="0" y="1005"/>
                </a:lnTo>
                <a:lnTo>
                  <a:pt x="0" y="0"/>
                </a:lnTo>
                <a:lnTo>
                  <a:pt x="106" y="110"/>
                </a:lnTo>
                <a:lnTo>
                  <a:pt x="106" y="1114"/>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32"/>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32"/>
          <p:cNvSpPr/>
          <p:nvPr/>
        </p:nvSpPr>
        <p:spPr>
          <a:xfrm>
            <a:off x="644055" y="635715"/>
            <a:ext cx="10907863" cy="154145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32"/>
          <p:cNvSpPr txBox="1"/>
          <p:nvPr>
            <p:ph type="title"/>
          </p:nvPr>
        </p:nvSpPr>
        <p:spPr>
          <a:xfrm>
            <a:off x="958506" y="800392"/>
            <a:ext cx="10264697" cy="1212102"/>
          </a:xfrm>
          <a:prstGeom prst="rect">
            <a:avLst/>
          </a:prstGeom>
          <a:noFill/>
          <a:ln>
            <a:noFill/>
          </a:ln>
        </p:spPr>
        <p:txBody>
          <a:bodyPr anchorCtr="0" anchor="ctr" bIns="45700" lIns="91425" spcFirstLastPara="1" rIns="91425" wrap="square" tIns="45700">
            <a:normAutofit/>
          </a:bodyPr>
          <a:lstStyle/>
          <a:p>
            <a:pPr indent="0" lvl="0" marL="16933" rtl="0" algn="l">
              <a:lnSpc>
                <a:spcPct val="90000"/>
              </a:lnSpc>
              <a:spcBef>
                <a:spcPts val="0"/>
              </a:spcBef>
              <a:spcAft>
                <a:spcPts val="0"/>
              </a:spcAft>
              <a:buClr>
                <a:srgbClr val="FFFFFF"/>
              </a:buClr>
              <a:buSzPts val="4000"/>
              <a:buFont typeface="Calibri"/>
              <a:buNone/>
            </a:pPr>
            <a:r>
              <a:rPr b="1" lang="en-US" sz="4000" u="sng">
                <a:solidFill>
                  <a:srgbClr val="FFFFFF"/>
                </a:solidFill>
                <a:latin typeface="Calibri"/>
                <a:ea typeface="Calibri"/>
                <a:cs typeface="Calibri"/>
                <a:sym typeface="Calibri"/>
              </a:rPr>
              <a:t>Conclusion</a:t>
            </a:r>
            <a:endParaRPr/>
          </a:p>
        </p:txBody>
      </p:sp>
      <p:sp>
        <p:nvSpPr>
          <p:cNvPr id="457" name="Google Shape;457;p32"/>
          <p:cNvSpPr txBox="1"/>
          <p:nvPr/>
        </p:nvSpPr>
        <p:spPr>
          <a:xfrm>
            <a:off x="1367624" y="2490436"/>
            <a:ext cx="9708995" cy="3567173"/>
          </a:xfrm>
          <a:prstGeom prst="rect">
            <a:avLst/>
          </a:prstGeom>
          <a:noFill/>
          <a:ln>
            <a:noFill/>
          </a:ln>
        </p:spPr>
        <p:txBody>
          <a:bodyPr anchorCtr="0" anchor="ctr" bIns="45700" lIns="91425" spcFirstLastPara="1" rIns="91425" wrap="square" tIns="45700">
            <a:normAutofit/>
          </a:bodyPr>
          <a:lstStyle/>
          <a:p>
            <a:pPr indent="-228599" lvl="0" marL="588419" marR="0" rtl="0" algn="l">
              <a:lnSpc>
                <a:spcPct val="90000"/>
              </a:lnSpc>
              <a:spcBef>
                <a:spcPts val="0"/>
              </a:spcBef>
              <a:spcAft>
                <a:spcPts val="0"/>
              </a:spcAft>
              <a:buClr>
                <a:schemeClr val="dk1"/>
              </a:buClr>
              <a:buSzPts val="2200"/>
              <a:buFont typeface="Arial"/>
              <a:buChar char="•"/>
            </a:pPr>
            <a:r>
              <a:rPr b="1" lang="en-US" sz="2200">
                <a:solidFill>
                  <a:schemeClr val="dk1"/>
                </a:solidFill>
                <a:latin typeface="Calibri"/>
                <a:ea typeface="Calibri"/>
                <a:cs typeface="Calibri"/>
                <a:sym typeface="Calibri"/>
              </a:rPr>
              <a:t>Hour and temperature holds the most important    features.</a:t>
            </a:r>
            <a:endParaRPr sz="2200">
              <a:solidFill>
                <a:schemeClr val="dk1"/>
              </a:solidFill>
              <a:latin typeface="Calibri"/>
              <a:ea typeface="Calibri"/>
              <a:cs typeface="Calibri"/>
              <a:sym typeface="Calibri"/>
            </a:endParaRPr>
          </a:p>
          <a:p>
            <a:pPr indent="-228600" lvl="0" marL="587572" marR="30478" rtl="0" algn="l">
              <a:lnSpc>
                <a:spcPct val="90000"/>
              </a:lnSpc>
              <a:spcBef>
                <a:spcPts val="0"/>
              </a:spcBef>
              <a:spcAft>
                <a:spcPts val="0"/>
              </a:spcAft>
              <a:buClr>
                <a:schemeClr val="dk1"/>
              </a:buClr>
              <a:buSzPts val="2200"/>
              <a:buFont typeface="Arial"/>
              <a:buChar char="•"/>
            </a:pPr>
            <a:r>
              <a:rPr b="1" lang="en-US" sz="2200">
                <a:solidFill>
                  <a:schemeClr val="dk1"/>
                </a:solidFill>
                <a:latin typeface="Calibri"/>
                <a:ea typeface="Calibri"/>
                <a:cs typeface="Calibri"/>
                <a:sym typeface="Calibri"/>
              </a:rPr>
              <a:t>Bike rental count is mostly correlated with the time of the day as it is peak at 10  am morning and 8 pm at evening.</a:t>
            </a:r>
            <a:endParaRPr sz="2200">
              <a:solidFill>
                <a:schemeClr val="dk1"/>
              </a:solidFill>
              <a:latin typeface="Calibri"/>
              <a:ea typeface="Calibri"/>
              <a:cs typeface="Calibri"/>
              <a:sym typeface="Calibri"/>
            </a:endParaRPr>
          </a:p>
          <a:p>
            <a:pPr indent="-228600" lvl="0" marL="587572" marR="895751" rtl="0" algn="l">
              <a:lnSpc>
                <a:spcPct val="90000"/>
              </a:lnSpc>
              <a:spcBef>
                <a:spcPts val="0"/>
              </a:spcBef>
              <a:spcAft>
                <a:spcPts val="0"/>
              </a:spcAft>
              <a:buClr>
                <a:schemeClr val="dk1"/>
              </a:buClr>
              <a:buSzPts val="2200"/>
              <a:buFont typeface="Arial"/>
              <a:buChar char="•"/>
            </a:pPr>
            <a:r>
              <a:rPr b="1" lang="en-US" sz="2200">
                <a:solidFill>
                  <a:schemeClr val="dk1"/>
                </a:solidFill>
                <a:latin typeface="Calibri"/>
                <a:ea typeface="Calibri"/>
                <a:cs typeface="Calibri"/>
                <a:sym typeface="Calibri"/>
              </a:rPr>
              <a:t>We observed that bike rental count is high during working days than non  working day.</a:t>
            </a:r>
            <a:endParaRPr sz="2200">
              <a:solidFill>
                <a:schemeClr val="dk1"/>
              </a:solidFill>
              <a:latin typeface="Calibri"/>
              <a:ea typeface="Calibri"/>
              <a:cs typeface="Calibri"/>
              <a:sym typeface="Calibri"/>
            </a:endParaRPr>
          </a:p>
          <a:p>
            <a:pPr indent="-228600" lvl="0" marL="587572" marR="185415" rtl="0" algn="l">
              <a:lnSpc>
                <a:spcPct val="90000"/>
              </a:lnSpc>
              <a:spcBef>
                <a:spcPts val="0"/>
              </a:spcBef>
              <a:spcAft>
                <a:spcPts val="0"/>
              </a:spcAft>
              <a:buClr>
                <a:schemeClr val="dk1"/>
              </a:buClr>
              <a:buSzPts val="2200"/>
              <a:buFont typeface="Arial"/>
              <a:buChar char="•"/>
            </a:pPr>
            <a:r>
              <a:rPr b="1" lang="en-US" sz="2200">
                <a:solidFill>
                  <a:schemeClr val="dk1"/>
                </a:solidFill>
                <a:latin typeface="Calibri"/>
                <a:ea typeface="Calibri"/>
                <a:cs typeface="Calibri"/>
                <a:sym typeface="Calibri"/>
              </a:rPr>
              <a:t>We see that people generally prefer to bike at moderate to high temperatures,  and when little windy</a:t>
            </a:r>
            <a:endParaRPr sz="2200">
              <a:solidFill>
                <a:schemeClr val="dk1"/>
              </a:solidFill>
              <a:latin typeface="Calibri"/>
              <a:ea typeface="Calibri"/>
              <a:cs typeface="Calibri"/>
              <a:sym typeface="Calibri"/>
            </a:endParaRPr>
          </a:p>
          <a:p>
            <a:pPr indent="-228600" lvl="0" marL="587572" marR="6773" rtl="0" algn="l">
              <a:lnSpc>
                <a:spcPct val="90000"/>
              </a:lnSpc>
              <a:spcBef>
                <a:spcPts val="0"/>
              </a:spcBef>
              <a:spcAft>
                <a:spcPts val="0"/>
              </a:spcAft>
              <a:buClr>
                <a:schemeClr val="dk1"/>
              </a:buClr>
              <a:buSzPts val="2200"/>
              <a:buFont typeface="Arial"/>
              <a:buChar char="•"/>
            </a:pPr>
            <a:r>
              <a:rPr b="1" lang="en-US" sz="2200">
                <a:solidFill>
                  <a:schemeClr val="dk1"/>
                </a:solidFill>
                <a:latin typeface="Calibri"/>
                <a:ea typeface="Calibri"/>
                <a:cs typeface="Calibri"/>
                <a:sym typeface="Calibri"/>
              </a:rPr>
              <a:t>It is observed that highest number bike rentals counts in Autumn &amp; Summer  seasons &amp; the lowest in winter season. We observed that the highest number of  bike rentals on a clear day and the lowest on a snowy or rainy day. We observed  that with increasing humidity, the number of bike rental counts decreases.</a:t>
            </a:r>
            <a:endParaRPr sz="2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33"/>
          <p:cNvSpPr/>
          <p:nvPr/>
        </p:nvSpPr>
        <p:spPr>
          <a:xfrm>
            <a:off x="1428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3" name="Google Shape;463;p33"/>
          <p:cNvGrpSpPr/>
          <p:nvPr/>
        </p:nvGrpSpPr>
        <p:grpSpPr>
          <a:xfrm>
            <a:off x="0" y="0"/>
            <a:ext cx="12199030" cy="1576446"/>
            <a:chOff x="0" y="0"/>
            <a:chExt cx="12192002" cy="1576446"/>
          </a:xfrm>
        </p:grpSpPr>
        <p:sp>
          <p:nvSpPr>
            <p:cNvPr id="464" name="Google Shape;464;p33"/>
            <p:cNvSpPr/>
            <p:nvPr/>
          </p:nvSpPr>
          <p:spPr>
            <a:xfrm flipH="1" rot="10800000">
              <a:off x="2" y="0"/>
              <a:ext cx="12191998" cy="1575955"/>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33"/>
            <p:cNvSpPr/>
            <p:nvPr/>
          </p:nvSpPr>
          <p:spPr>
            <a:xfrm rot="-5400000">
              <a:off x="5307778" y="-5307778"/>
              <a:ext cx="1576446" cy="12192002"/>
            </a:xfrm>
            <a:prstGeom prst="rect">
              <a:avLst/>
            </a:prstGeom>
            <a:gradFill>
              <a:gsLst>
                <a:gs pos="0">
                  <a:srgbClr val="4472C4">
                    <a:alpha val="0"/>
                  </a:srgbClr>
                </a:gs>
                <a:gs pos="45000">
                  <a:srgbClr val="4472C4">
                    <a:alpha val="0"/>
                  </a:srgbClr>
                </a:gs>
                <a:gs pos="99000">
                  <a:srgbClr val="000000">
                    <a:alpha val="73725"/>
                  </a:srgbClr>
                </a:gs>
                <a:gs pos="100000">
                  <a:srgbClr val="000000">
                    <a:alpha val="73725"/>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33"/>
            <p:cNvSpPr/>
            <p:nvPr/>
          </p:nvSpPr>
          <p:spPr>
            <a:xfrm>
              <a:off x="3825434" y="0"/>
              <a:ext cx="4303422" cy="1575461"/>
            </a:xfrm>
            <a:prstGeom prst="rect">
              <a:avLst/>
            </a:prstGeom>
            <a:gradFill>
              <a:gsLst>
                <a:gs pos="0">
                  <a:srgbClr val="4472C4">
                    <a:alpha val="16862"/>
                  </a:srgbClr>
                </a:gs>
                <a:gs pos="74000">
                  <a:srgbClr val="1F3864">
                    <a:alpha val="0"/>
                  </a:srgbClr>
                </a:gs>
                <a:gs pos="100000">
                  <a:srgbClr val="1F3864">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7" name="Google Shape;467;p33"/>
          <p:cNvSpPr txBox="1"/>
          <p:nvPr>
            <p:ph type="title"/>
          </p:nvPr>
        </p:nvSpPr>
        <p:spPr>
          <a:xfrm>
            <a:off x="1371598" y="319314"/>
            <a:ext cx="9477377" cy="1030515"/>
          </a:xfrm>
          <a:prstGeom prst="rect">
            <a:avLst/>
          </a:prstGeom>
          <a:noFill/>
          <a:ln>
            <a:noFill/>
          </a:ln>
        </p:spPr>
        <p:txBody>
          <a:bodyPr anchorCtr="0" anchor="ctr" bIns="45700" lIns="91425" spcFirstLastPara="1" rIns="91425" wrap="square" tIns="45700">
            <a:normAutofit/>
          </a:bodyPr>
          <a:lstStyle/>
          <a:p>
            <a:pPr indent="0" lvl="0" marL="16933" rtl="0" algn="l">
              <a:lnSpc>
                <a:spcPct val="90000"/>
              </a:lnSpc>
              <a:spcBef>
                <a:spcPts val="0"/>
              </a:spcBef>
              <a:spcAft>
                <a:spcPts val="0"/>
              </a:spcAft>
              <a:buClr>
                <a:srgbClr val="FFFFFF"/>
              </a:buClr>
              <a:buSzPts val="4000"/>
              <a:buFont typeface="Calibri"/>
              <a:buNone/>
            </a:pPr>
            <a:r>
              <a:rPr b="1" lang="en-US" sz="4000" u="sng">
                <a:solidFill>
                  <a:srgbClr val="FFFFFF"/>
                </a:solidFill>
              </a:rPr>
              <a:t>CONCLUSION</a:t>
            </a:r>
            <a:endParaRPr/>
          </a:p>
        </p:txBody>
      </p:sp>
      <p:pic>
        <p:nvPicPr>
          <p:cNvPr descr="Table&#10;&#10;Description automatically generated" id="468" name="Google Shape;468;p33"/>
          <p:cNvPicPr preferRelativeResize="0"/>
          <p:nvPr/>
        </p:nvPicPr>
        <p:blipFill rotWithShape="1">
          <a:blip r:embed="rId3">
            <a:alphaModFix/>
          </a:blip>
          <a:srcRect b="0" l="0" r="0" t="0"/>
          <a:stretch/>
        </p:blipFill>
        <p:spPr>
          <a:xfrm>
            <a:off x="1371598" y="2212258"/>
            <a:ext cx="4565251" cy="2294039"/>
          </a:xfrm>
          <a:prstGeom prst="rect">
            <a:avLst/>
          </a:prstGeom>
          <a:noFill/>
          <a:ln>
            <a:noFill/>
          </a:ln>
        </p:spPr>
      </p:pic>
      <p:pic>
        <p:nvPicPr>
          <p:cNvPr descr="Table&#10;&#10;Description automatically generated" id="469" name="Google Shape;469;p33"/>
          <p:cNvPicPr preferRelativeResize="0"/>
          <p:nvPr/>
        </p:nvPicPr>
        <p:blipFill rotWithShape="1">
          <a:blip r:embed="rId4">
            <a:alphaModFix/>
          </a:blip>
          <a:srcRect b="0" l="0" r="0" t="0"/>
          <a:stretch/>
        </p:blipFill>
        <p:spPr>
          <a:xfrm>
            <a:off x="6267671" y="2238475"/>
            <a:ext cx="4600354" cy="2288675"/>
          </a:xfrm>
          <a:prstGeom prst="rect">
            <a:avLst/>
          </a:prstGeom>
          <a:noFill/>
          <a:ln>
            <a:noFill/>
          </a:ln>
        </p:spPr>
      </p:pic>
      <p:sp>
        <p:nvSpPr>
          <p:cNvPr id="470" name="Google Shape;470;p33"/>
          <p:cNvSpPr txBox="1"/>
          <p:nvPr/>
        </p:nvSpPr>
        <p:spPr>
          <a:xfrm>
            <a:off x="1371598" y="5070346"/>
            <a:ext cx="9496427" cy="1385266"/>
          </a:xfrm>
          <a:prstGeom prst="rect">
            <a:avLst/>
          </a:prstGeom>
          <a:noFill/>
          <a:ln>
            <a:noFill/>
          </a:ln>
        </p:spPr>
        <p:txBody>
          <a:bodyPr anchorCtr="0" anchor="t" bIns="45700" lIns="91425" spcFirstLastPara="1" rIns="91425" wrap="square" tIns="45700">
            <a:normAutofit/>
          </a:bodyPr>
          <a:lstStyle/>
          <a:p>
            <a:pPr indent="-228600" lvl="0" marL="562173" marR="6773" rtl="0" algn="l">
              <a:lnSpc>
                <a:spcPct val="90000"/>
              </a:lnSpc>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When we compare the root mean squared error and mean absolute error of all the  models, Random forest Regressor, XG Boosting and Gradient Boosting gridsearchcv gives the highest  R2 score of 9   9  %   ,   9  9   %    and 9   5     %      respectively for Train Set and 92%,94% and 9    2   %    for Test set. So, ﬁnally this  model is best for predicting the bike rental count on daily basis.</a:t>
            </a:r>
            <a:endParaRPr sz="20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74" name="Shape 474"/>
        <p:cNvGrpSpPr/>
        <p:nvPr/>
      </p:nvGrpSpPr>
      <p:grpSpPr>
        <a:xfrm>
          <a:off x="0" y="0"/>
          <a:ext cx="0" cy="0"/>
          <a:chOff x="0" y="0"/>
          <a:chExt cx="0" cy="0"/>
        </a:xfrm>
      </p:grpSpPr>
      <p:sp>
        <p:nvSpPr>
          <p:cNvPr id="475" name="Google Shape;475;p34"/>
          <p:cNvSpPr txBox="1"/>
          <p:nvPr>
            <p:ph type="title"/>
          </p:nvPr>
        </p:nvSpPr>
        <p:spPr>
          <a:xfrm>
            <a:off x="7464614" y="1783959"/>
            <a:ext cx="4087306" cy="2889114"/>
          </a:xfrm>
          <a:prstGeom prst="rect">
            <a:avLst/>
          </a:prstGeom>
          <a:noFill/>
          <a:ln>
            <a:noFill/>
          </a:ln>
        </p:spPr>
        <p:txBody>
          <a:bodyPr anchorCtr="0" anchor="b" bIns="45700" lIns="91425" spcFirstLastPara="1" rIns="91425" wrap="square" tIns="45700">
            <a:normAutofit/>
          </a:bodyPr>
          <a:lstStyle/>
          <a:p>
            <a:pPr indent="0" lvl="0" marL="16933" rtl="0" algn="l">
              <a:lnSpc>
                <a:spcPct val="90000"/>
              </a:lnSpc>
              <a:spcBef>
                <a:spcPts val="0"/>
              </a:spcBef>
              <a:spcAft>
                <a:spcPts val="0"/>
              </a:spcAft>
              <a:buClr>
                <a:schemeClr val="lt1"/>
              </a:buClr>
              <a:buSzPts val="5400"/>
              <a:buFont typeface="Calibri"/>
              <a:buNone/>
            </a:pPr>
            <a:r>
              <a:rPr b="1" lang="en-US" sz="5400"/>
              <a:t>     THANK YOU</a:t>
            </a:r>
            <a:endParaRPr b="1" sz="5400"/>
          </a:p>
        </p:txBody>
      </p:sp>
      <p:sp>
        <p:nvSpPr>
          <p:cNvPr id="476" name="Google Shape;476;p34"/>
          <p:cNvSpPr/>
          <p:nvPr/>
        </p:nvSpPr>
        <p:spPr>
          <a:xfrm rot="10800000">
            <a:off x="1"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7" name="Google Shape;477;p34"/>
          <p:cNvPicPr preferRelativeResize="0"/>
          <p:nvPr/>
        </p:nvPicPr>
        <p:blipFill rotWithShape="1">
          <a:blip r:embed="rId3">
            <a:alphaModFix/>
          </a:blip>
          <a:srcRect b="0" l="36202" r="0" t="0"/>
          <a:stretch/>
        </p:blipFill>
        <p:spPr>
          <a:xfrm>
            <a:off x="1" y="10"/>
            <a:ext cx="7028495" cy="685799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75"/>
                                        </p:tgtEl>
                                        <p:attrNameLst>
                                          <p:attrName>style.visibility</p:attrName>
                                        </p:attrNameLst>
                                      </p:cBhvr>
                                      <p:to>
                                        <p:strVal val="visible"/>
                                      </p:to>
                                    </p:set>
                                    <p:animEffect filter="fade" transition="in">
                                      <p:cBhvr>
                                        <p:cTn dur="7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type="title"/>
          </p:nvPr>
        </p:nvSpPr>
        <p:spPr>
          <a:xfrm>
            <a:off x="1024293" y="237929"/>
            <a:ext cx="5579706" cy="8864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DATA SUMMARY</a:t>
            </a:r>
            <a:endParaRPr b="1" sz="3600" u="sng">
              <a:solidFill>
                <a:srgbClr val="C00000"/>
              </a:solidFill>
              <a:latin typeface="Calibri"/>
              <a:ea typeface="Calibri"/>
              <a:cs typeface="Calibri"/>
              <a:sym typeface="Calibri"/>
            </a:endParaRPr>
          </a:p>
        </p:txBody>
      </p:sp>
      <p:sp>
        <p:nvSpPr>
          <p:cNvPr id="144" name="Google Shape;144;p4"/>
          <p:cNvSpPr/>
          <p:nvPr>
            <p:ph idx="2" type="pic"/>
          </p:nvPr>
        </p:nvSpPr>
        <p:spPr>
          <a:xfrm>
            <a:off x="503853" y="3429000"/>
            <a:ext cx="11420669" cy="2971800"/>
          </a:xfrm>
          <a:prstGeom prst="rect">
            <a:avLst/>
          </a:prstGeom>
          <a:noFill/>
          <a:ln>
            <a:noFill/>
          </a:ln>
        </p:spPr>
      </p:sp>
      <p:sp>
        <p:nvSpPr>
          <p:cNvPr id="145" name="Google Shape;145;p4"/>
          <p:cNvSpPr txBox="1"/>
          <p:nvPr>
            <p:ph idx="1" type="body"/>
          </p:nvPr>
        </p:nvSpPr>
        <p:spPr>
          <a:xfrm>
            <a:off x="839788" y="1343607"/>
            <a:ext cx="11084734" cy="1866123"/>
          </a:xfrm>
          <a:prstGeom prst="rect">
            <a:avLst/>
          </a:prstGeom>
          <a:noFill/>
          <a:ln>
            <a:noFill/>
          </a:ln>
        </p:spPr>
        <p:txBody>
          <a:bodyPr anchorCtr="0" anchor="t" bIns="45700" lIns="91425" spcFirstLastPara="1" rIns="91425" wrap="square" tIns="45700">
            <a:normAutofit/>
          </a:bodyPr>
          <a:lstStyle/>
          <a:p>
            <a:pPr indent="-428625" lvl="0" marL="441325" rtl="0" algn="l">
              <a:lnSpc>
                <a:spcPct val="100000"/>
              </a:lnSpc>
              <a:spcBef>
                <a:spcPts val="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This Dataset contains 8760 lines and 14 columns.</a:t>
            </a:r>
            <a:endParaRPr sz="1600">
              <a:latin typeface="Verdana"/>
              <a:ea typeface="Verdana"/>
              <a:cs typeface="Verdana"/>
              <a:sym typeface="Verdana"/>
            </a:endParaRPr>
          </a:p>
          <a:p>
            <a:pPr indent="-428625" lvl="0" marL="441325" rtl="0" algn="l">
              <a:lnSpc>
                <a:spcPct val="100000"/>
              </a:lnSpc>
              <a:spcBef>
                <a:spcPts val="29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Three categorical features ‘Seasons’, ‘Holiday’, &amp; ‘Functioning Day’.</a:t>
            </a:r>
            <a:endParaRPr sz="1600">
              <a:latin typeface="Verdana"/>
              <a:ea typeface="Verdana"/>
              <a:cs typeface="Verdana"/>
              <a:sym typeface="Verdana"/>
            </a:endParaRPr>
          </a:p>
          <a:p>
            <a:pPr indent="-428625" lvl="0" marL="441325" rtl="0" algn="l">
              <a:lnSpc>
                <a:spcPct val="100000"/>
              </a:lnSpc>
              <a:spcBef>
                <a:spcPts val="285"/>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One Datetime features ‘Date’.</a:t>
            </a:r>
            <a:endParaRPr sz="1600">
              <a:latin typeface="Verdana"/>
              <a:ea typeface="Verdana"/>
              <a:cs typeface="Verdana"/>
              <a:sym typeface="Verdana"/>
            </a:endParaRPr>
          </a:p>
          <a:p>
            <a:pPr indent="-428625" lvl="0" marL="440690" marR="5080" rtl="0" algn="l">
              <a:lnSpc>
                <a:spcPct val="114999"/>
              </a:lnSpc>
              <a:spcBef>
                <a:spcPts val="100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We have some numerical type variables such as temperature, humidity, wind,  visibility, dew point temp, solar radiation, rainfall, snowfall which tells the  environment conditions at that particular hour of the day.</a:t>
            </a:r>
            <a:endParaRPr sz="1600">
              <a:latin typeface="Verdana"/>
              <a:ea typeface="Verdana"/>
              <a:cs typeface="Verdana"/>
              <a:sym typeface="Verdana"/>
            </a:endParaRPr>
          </a:p>
        </p:txBody>
      </p:sp>
      <p:sp>
        <p:nvSpPr>
          <p:cNvPr id="146" name="Google Shape;146;p4"/>
          <p:cNvSpPr/>
          <p:nvPr/>
        </p:nvSpPr>
        <p:spPr>
          <a:xfrm>
            <a:off x="503854" y="3452327"/>
            <a:ext cx="11420668" cy="29484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50" name="Shape 150"/>
        <p:cNvGrpSpPr/>
        <p:nvPr/>
      </p:nvGrpSpPr>
      <p:grpSpPr>
        <a:xfrm>
          <a:off x="0" y="0"/>
          <a:ext cx="0" cy="0"/>
          <a:chOff x="0" y="0"/>
          <a:chExt cx="0" cy="0"/>
        </a:xfrm>
      </p:grpSpPr>
      <p:sp>
        <p:nvSpPr>
          <p:cNvPr id="151" name="Google Shape;151;p5"/>
          <p:cNvSpPr txBox="1"/>
          <p:nvPr>
            <p:ph type="title"/>
          </p:nvPr>
        </p:nvSpPr>
        <p:spPr>
          <a:xfrm>
            <a:off x="804673" y="1445494"/>
            <a:ext cx="3616856" cy="43765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b="1" lang="en-US" sz="4800" u="sng">
                <a:latin typeface="Calibri"/>
                <a:ea typeface="Calibri"/>
                <a:cs typeface="Calibri"/>
                <a:sym typeface="Calibri"/>
              </a:rPr>
              <a:t>FEATURE SUMMARY</a:t>
            </a:r>
            <a:endParaRPr b="1" sz="4800" u="sng">
              <a:latin typeface="Calibri"/>
              <a:ea typeface="Calibri"/>
              <a:cs typeface="Calibri"/>
              <a:sym typeface="Calibri"/>
            </a:endParaRPr>
          </a:p>
        </p:txBody>
      </p:sp>
      <p:sp>
        <p:nvSpPr>
          <p:cNvPr id="152" name="Google Shape;152;p5"/>
          <p:cNvSpPr/>
          <p:nvPr/>
        </p:nvSpPr>
        <p:spPr>
          <a:xfrm>
            <a:off x="4907636" y="0"/>
            <a:ext cx="7281316" cy="6858000"/>
          </a:xfrm>
          <a:custGeom>
            <a:rect b="b" l="l" r="r" t="t"/>
            <a:pathLst>
              <a:path extrusionOk="0" h="6858000" w="7281316">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5"/>
          <p:cNvSpPr/>
          <p:nvPr/>
        </p:nvSpPr>
        <p:spPr>
          <a:xfrm>
            <a:off x="5189558" y="0"/>
            <a:ext cx="6999394" cy="6858000"/>
          </a:xfrm>
          <a:custGeom>
            <a:rect b="b" l="l" r="r" t="t"/>
            <a:pathLst>
              <a:path extrusionOk="0" h="6858000" w="6999394">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5"/>
          <p:cNvSpPr txBox="1"/>
          <p:nvPr>
            <p:ph idx="1" type="body"/>
          </p:nvPr>
        </p:nvSpPr>
        <p:spPr>
          <a:xfrm>
            <a:off x="6096000" y="1399032"/>
            <a:ext cx="5501834" cy="4471416"/>
          </a:xfrm>
          <a:prstGeom prst="rect">
            <a:avLst/>
          </a:prstGeom>
          <a:noFill/>
          <a:ln>
            <a:noFill/>
          </a:ln>
        </p:spPr>
        <p:txBody>
          <a:bodyPr anchorCtr="0" anchor="ctr" bIns="45700" lIns="91425" spcFirstLastPara="1" rIns="91425" wrap="square" tIns="45700">
            <a:normAutofit/>
          </a:bodyPr>
          <a:lstStyle/>
          <a:p>
            <a:pPr indent="-444500" lvl="0" marL="456565" rtl="0" algn="l">
              <a:lnSpc>
                <a:spcPct val="90000"/>
              </a:lnSpc>
              <a:spcBef>
                <a:spcPts val="0"/>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Date : Year-Month-Day</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Rented Bike Count - Count of bikes rented at each hour</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Hour - Hour of the day</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Temperature - Temperature in Celsius</a:t>
            </a:r>
            <a:endParaRPr sz="1700">
              <a:solidFill>
                <a:schemeClr val="dk1"/>
              </a:solidFill>
              <a:latin typeface="Verdana"/>
              <a:ea typeface="Verdana"/>
              <a:cs typeface="Verdana"/>
              <a:sym typeface="Verdana"/>
            </a:endParaRPr>
          </a:p>
          <a:p>
            <a:pPr indent="-444500" lvl="0" marL="456565" rtl="0" algn="l">
              <a:lnSpc>
                <a:spcPct val="90000"/>
              </a:lnSpc>
              <a:spcBef>
                <a:spcPts val="309"/>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Humidity - %</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Wind Speed - m/s</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Visibility - 10m</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Dew point temperature -Celsius</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Solar radiation -MJ/m2</a:t>
            </a:r>
            <a:endParaRPr sz="1700">
              <a:solidFill>
                <a:schemeClr val="dk1"/>
              </a:solidFill>
              <a:latin typeface="Verdana"/>
              <a:ea typeface="Verdana"/>
              <a:cs typeface="Verdana"/>
              <a:sym typeface="Verdana"/>
            </a:endParaRPr>
          </a:p>
          <a:p>
            <a:pPr indent="-444500" lvl="0" marL="456565" rtl="0" algn="l">
              <a:lnSpc>
                <a:spcPct val="90000"/>
              </a:lnSpc>
              <a:spcBef>
                <a:spcPts val="309"/>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Rainfall -mm</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Snowfall -cm</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Seasons -Winter, Spring, Summer, Autumn</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Holiday -Holiday/No Holiday</a:t>
            </a:r>
            <a:endParaRPr sz="1700">
              <a:solidFill>
                <a:schemeClr val="dk1"/>
              </a:solidFill>
              <a:latin typeface="Verdana"/>
              <a:ea typeface="Verdana"/>
              <a:cs typeface="Verdana"/>
              <a:sym typeface="Verdana"/>
            </a:endParaRPr>
          </a:p>
          <a:p>
            <a:pPr indent="-444500" lvl="0" marL="456565" rtl="0" algn="l">
              <a:lnSpc>
                <a:spcPct val="90000"/>
              </a:lnSpc>
              <a:spcBef>
                <a:spcPts val="305"/>
              </a:spcBef>
              <a:spcAft>
                <a:spcPts val="0"/>
              </a:spcAft>
              <a:buClr>
                <a:schemeClr val="dk1"/>
              </a:buClr>
              <a:buSzPts val="1700"/>
              <a:buFont typeface="Verdana"/>
              <a:buChar char="➢"/>
            </a:pPr>
            <a:r>
              <a:rPr b="1" lang="en-US" sz="1700">
                <a:solidFill>
                  <a:schemeClr val="dk1"/>
                </a:solidFill>
                <a:latin typeface="Verdana"/>
                <a:ea typeface="Verdana"/>
                <a:cs typeface="Verdana"/>
                <a:sym typeface="Verdana"/>
              </a:rPr>
              <a:t>Functional Day - NoFunc(Non Functional Hrs),Fun(Functional Hrs)</a:t>
            </a:r>
            <a:endParaRPr sz="1700">
              <a:solidFill>
                <a:schemeClr val="dk1"/>
              </a:solidFill>
              <a:latin typeface="Verdana"/>
              <a:ea typeface="Verdana"/>
              <a:cs typeface="Verdana"/>
              <a:sym typeface="Verdana"/>
            </a:endParaRPr>
          </a:p>
          <a:p>
            <a:pPr indent="-120650" lvl="0" marL="228600" rtl="0" algn="l">
              <a:lnSpc>
                <a:spcPct val="90000"/>
              </a:lnSpc>
              <a:spcBef>
                <a:spcPts val="1000"/>
              </a:spcBef>
              <a:spcAft>
                <a:spcPts val="0"/>
              </a:spcAft>
              <a:buClr>
                <a:schemeClr val="lt1"/>
              </a:buClr>
              <a:buSzPts val="1700"/>
              <a:buNone/>
            </a:pPr>
            <a:r>
              <a:t/>
            </a:r>
            <a:endParaRPr sz="1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INSIGHTS FROM OUR DATASET</a:t>
            </a:r>
            <a:endParaRPr b="1" sz="3600" u="sng">
              <a:solidFill>
                <a:srgbClr val="C00000"/>
              </a:solidFill>
              <a:latin typeface="Calibri"/>
              <a:ea typeface="Calibri"/>
              <a:cs typeface="Calibri"/>
              <a:sym typeface="Calibri"/>
            </a:endParaRPr>
          </a:p>
        </p:txBody>
      </p:sp>
      <p:sp>
        <p:nvSpPr>
          <p:cNvPr id="160" name="Google Shape;16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55000" lnSpcReduction="20000"/>
          </a:bodyPr>
          <a:lstStyle/>
          <a:p>
            <a:pPr indent="-409575" lvl="0" marL="422275" rtl="0" algn="l">
              <a:lnSpc>
                <a:spcPct val="100000"/>
              </a:lnSpc>
              <a:spcBef>
                <a:spcPts val="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There are No Missing Values present</a:t>
            </a:r>
            <a:endParaRPr sz="2800">
              <a:latin typeface="Verdana"/>
              <a:ea typeface="Verdana"/>
              <a:cs typeface="Verdana"/>
              <a:sym typeface="Verdana"/>
            </a:endParaRPr>
          </a:p>
          <a:p>
            <a:pPr indent="-409575" lvl="0" marL="422275" rtl="0" algn="l">
              <a:lnSpc>
                <a:spcPct val="100000"/>
              </a:lnSpc>
              <a:spcBef>
                <a:spcPts val="84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There are No Duplicate values present</a:t>
            </a:r>
            <a:endParaRPr sz="2800">
              <a:latin typeface="Verdana"/>
              <a:ea typeface="Verdana"/>
              <a:cs typeface="Verdana"/>
              <a:sym typeface="Verdana"/>
            </a:endParaRPr>
          </a:p>
          <a:p>
            <a:pPr indent="-409575" lvl="0" marL="422275" rtl="0" algn="l">
              <a:lnSpc>
                <a:spcPct val="100000"/>
              </a:lnSpc>
              <a:spcBef>
                <a:spcPts val="84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There are No null values.</a:t>
            </a:r>
            <a:endParaRPr sz="2800">
              <a:latin typeface="Verdana"/>
              <a:ea typeface="Verdana"/>
              <a:cs typeface="Verdana"/>
              <a:sym typeface="Verdana"/>
            </a:endParaRPr>
          </a:p>
          <a:p>
            <a:pPr indent="-409575" lvl="0" marL="421640" marR="47625" rtl="0" algn="l">
              <a:lnSpc>
                <a:spcPct val="150000"/>
              </a:lnSpc>
              <a:spcBef>
                <a:spcPts val="100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And ﬁnally we have 'rented bike count' variable which we need to predict for new  observations</a:t>
            </a:r>
            <a:endParaRPr sz="2800">
              <a:latin typeface="Verdana"/>
              <a:ea typeface="Verdana"/>
              <a:cs typeface="Verdana"/>
              <a:sym typeface="Verdana"/>
            </a:endParaRPr>
          </a:p>
          <a:p>
            <a:pPr indent="-409575" lvl="0" marL="421640" marR="913764" rtl="0" algn="l">
              <a:lnSpc>
                <a:spcPct val="150000"/>
              </a:lnSpc>
              <a:spcBef>
                <a:spcPts val="100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The dataset shows hourly rental data for one year (1 December 2017 to 31  November(2018)(365 days).we consider this as a single year data</a:t>
            </a:r>
            <a:endParaRPr sz="2800">
              <a:latin typeface="Verdana"/>
              <a:ea typeface="Verdana"/>
              <a:cs typeface="Verdana"/>
              <a:sym typeface="Verdana"/>
            </a:endParaRPr>
          </a:p>
          <a:p>
            <a:pPr indent="-409575" lvl="0" marL="422275" rtl="0" algn="l">
              <a:lnSpc>
                <a:spcPct val="100000"/>
              </a:lnSpc>
              <a:spcBef>
                <a:spcPts val="84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So we convert the "date" column into 3 different column i.e "year","month","day".</a:t>
            </a:r>
            <a:endParaRPr sz="2800">
              <a:latin typeface="Verdana"/>
              <a:ea typeface="Verdana"/>
              <a:cs typeface="Verdana"/>
              <a:sym typeface="Verdana"/>
            </a:endParaRPr>
          </a:p>
          <a:p>
            <a:pPr indent="-409575" lvl="0" marL="421640" marR="5080" rtl="0" algn="l">
              <a:lnSpc>
                <a:spcPct val="150000"/>
              </a:lnSpc>
              <a:spcBef>
                <a:spcPts val="1000"/>
              </a:spcBef>
              <a:spcAft>
                <a:spcPts val="0"/>
              </a:spcAft>
              <a:buClr>
                <a:srgbClr val="0B044F"/>
              </a:buClr>
              <a:buSzPct val="100000"/>
              <a:buFont typeface="Verdana"/>
              <a:buChar char="➢"/>
            </a:pPr>
            <a:r>
              <a:rPr b="1" lang="en-US" sz="2800">
                <a:solidFill>
                  <a:srgbClr val="0B044F"/>
                </a:solidFill>
                <a:latin typeface="Verdana"/>
                <a:ea typeface="Verdana"/>
                <a:cs typeface="Verdana"/>
                <a:sym typeface="Verdana"/>
              </a:rPr>
              <a:t>We change the name of some features for our convenience , they are as below   ‘</a:t>
            </a:r>
            <a:r>
              <a:rPr b="1" lang="en-US">
                <a:solidFill>
                  <a:srgbClr val="0B044F"/>
                </a:solidFill>
                <a:latin typeface="Verdana"/>
                <a:ea typeface="Verdana"/>
                <a:cs typeface="Verdana"/>
                <a:sym typeface="Verdana"/>
              </a:rPr>
              <a:t>R</a:t>
            </a:r>
            <a:r>
              <a:rPr b="1" lang="en-US" sz="2800">
                <a:solidFill>
                  <a:srgbClr val="0B044F"/>
                </a:solidFill>
                <a:latin typeface="Verdana"/>
                <a:ea typeface="Verdana"/>
                <a:cs typeface="Verdana"/>
                <a:sym typeface="Verdana"/>
              </a:rPr>
              <a:t>ented_Bike_Count', 'Hour', 'Temperature', 'Humidity', ‘Wind_speed', 'Visibility',  ‘Dew_point_temperature', 'Solar_Radiation', 'Rainfall', 'Snowfall', 'Seasons', 'Holiday',  'Functioning_Day', 'month','weekdays_weekend'</a:t>
            </a:r>
            <a:endParaRPr sz="2800">
              <a:latin typeface="Verdana"/>
              <a:ea typeface="Verdana"/>
              <a:cs typeface="Verdana"/>
              <a:sym typeface="Verdana"/>
            </a:endParaRPr>
          </a:p>
          <a:p>
            <a:pPr indent="-13081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64" name="Shape 164"/>
        <p:cNvGrpSpPr/>
        <p:nvPr/>
      </p:nvGrpSpPr>
      <p:grpSpPr>
        <a:xfrm>
          <a:off x="0" y="0"/>
          <a:ext cx="0" cy="0"/>
          <a:chOff x="0" y="0"/>
          <a:chExt cx="0" cy="0"/>
        </a:xfrm>
      </p:grpSpPr>
      <p:sp>
        <p:nvSpPr>
          <p:cNvPr id="165" name="Google Shape;165;p7"/>
          <p:cNvSpPr txBox="1"/>
          <p:nvPr>
            <p:ph type="title"/>
          </p:nvPr>
        </p:nvSpPr>
        <p:spPr>
          <a:xfrm>
            <a:off x="7464614" y="1783959"/>
            <a:ext cx="4087306" cy="2889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b="1" lang="en-US" sz="5000" u="sng"/>
              <a:t>Exploratory Data Analysis(EDA):</a:t>
            </a:r>
            <a:br>
              <a:rPr b="1" lang="en-US" sz="5000"/>
            </a:br>
            <a:endParaRPr sz="5000"/>
          </a:p>
        </p:txBody>
      </p:sp>
      <p:sp>
        <p:nvSpPr>
          <p:cNvPr id="166" name="Google Shape;166;p7"/>
          <p:cNvSpPr/>
          <p:nvPr/>
        </p:nvSpPr>
        <p:spPr>
          <a:xfrm rot="10800000">
            <a:off x="1"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ample being pipetted into a petri dish" id="167" name="Google Shape;167;p7"/>
          <p:cNvPicPr preferRelativeResize="0"/>
          <p:nvPr/>
        </p:nvPicPr>
        <p:blipFill rotWithShape="1">
          <a:blip r:embed="rId3">
            <a:alphaModFix/>
          </a:blip>
          <a:srcRect b="-2" l="23392" r="-2" t="0"/>
          <a:stretch/>
        </p:blipFill>
        <p:spPr>
          <a:xfrm>
            <a:off x="1" y="10"/>
            <a:ext cx="7028495" cy="6857990"/>
          </a:xfrm>
          <a:custGeom>
            <a:rect b="b" l="l" r="r" t="t"/>
            <a:pathLst>
              <a:path extrusionOk="0" h="6858000" w="7028495">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5"/>
                                        </p:tgtEl>
                                        <p:attrNameLst>
                                          <p:attrName>style.visibility</p:attrName>
                                        </p:attrNameLst>
                                      </p:cBhvr>
                                      <p:to>
                                        <p:strVal val="visible"/>
                                      </p:to>
                                    </p:set>
                                    <p:animEffect filter="fade" transition="in">
                                      <p:cBhvr>
                                        <p:cTn dur="7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573088" y="131762"/>
            <a:ext cx="7481252" cy="93503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RENTED BIKE COLUMN</a:t>
            </a:r>
            <a:endParaRPr b="1" sz="3600" u="sng">
              <a:solidFill>
                <a:srgbClr val="C00000"/>
              </a:solidFill>
              <a:latin typeface="Calibri"/>
              <a:ea typeface="Calibri"/>
              <a:cs typeface="Calibri"/>
              <a:sym typeface="Calibri"/>
            </a:endParaRPr>
          </a:p>
        </p:txBody>
      </p:sp>
      <p:sp>
        <p:nvSpPr>
          <p:cNvPr id="173" name="Google Shape;173;p8"/>
          <p:cNvSpPr txBox="1"/>
          <p:nvPr>
            <p:ph idx="1" type="body"/>
          </p:nvPr>
        </p:nvSpPr>
        <p:spPr>
          <a:xfrm>
            <a:off x="715328" y="4721499"/>
            <a:ext cx="9980612" cy="1876339"/>
          </a:xfrm>
          <a:prstGeom prst="rect">
            <a:avLst/>
          </a:prstGeom>
          <a:noFill/>
          <a:ln>
            <a:noFill/>
          </a:ln>
        </p:spPr>
        <p:txBody>
          <a:bodyPr anchorCtr="0" anchor="t" bIns="45700" lIns="91425" spcFirstLastPara="1" rIns="91425" wrap="square" tIns="45700">
            <a:normAutofit/>
          </a:bodyPr>
          <a:lstStyle/>
          <a:p>
            <a:pPr indent="-419100" lvl="0" marL="431800" rtl="0" algn="l">
              <a:lnSpc>
                <a:spcPct val="100000"/>
              </a:lnSpc>
              <a:spcBef>
                <a:spcPts val="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The above graph shows that Rented Bike Count has moderate right skewness.</a:t>
            </a:r>
            <a:endParaRPr sz="1600">
              <a:latin typeface="Verdana"/>
              <a:ea typeface="Verdana"/>
              <a:cs typeface="Verdana"/>
              <a:sym typeface="Verdana"/>
            </a:endParaRPr>
          </a:p>
          <a:p>
            <a:pPr indent="-419100" lvl="0" marL="431800" rtl="0" algn="l">
              <a:lnSpc>
                <a:spcPct val="100000"/>
              </a:lnSpc>
              <a:spcBef>
                <a:spcPts val="100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The above boxplot shows that we have detect outliers in Rented Bike Count column</a:t>
            </a:r>
            <a:endParaRPr sz="1600">
              <a:latin typeface="Verdana"/>
              <a:ea typeface="Verdana"/>
              <a:cs typeface="Verdana"/>
              <a:sym typeface="Verdana"/>
            </a:endParaRPr>
          </a:p>
          <a:p>
            <a:pPr indent="-419100" lvl="0" marL="431165" marR="242570" rtl="0" algn="l">
              <a:lnSpc>
                <a:spcPct val="100000"/>
              </a:lnSpc>
              <a:spcBef>
                <a:spcPts val="1000"/>
              </a:spcBef>
              <a:spcAft>
                <a:spcPts val="0"/>
              </a:spcAft>
              <a:buClr>
                <a:srgbClr val="0B044F"/>
              </a:buClr>
              <a:buSzPts val="1600"/>
              <a:buFont typeface="Verdana"/>
              <a:buChar char="➢"/>
            </a:pPr>
            <a:r>
              <a:rPr b="1" lang="en-US" sz="1600">
                <a:solidFill>
                  <a:srgbClr val="0B044F"/>
                </a:solidFill>
                <a:latin typeface="Verdana"/>
                <a:ea typeface="Verdana"/>
                <a:cs typeface="Verdana"/>
                <a:sym typeface="Verdana"/>
              </a:rPr>
              <a:t>Since the assumption of linear regression is that 'the distribution of dependent  variable has to be normal', so we should perform Square root operation to make it  normal</a:t>
            </a:r>
            <a:endParaRPr sz="1600">
              <a:latin typeface="Verdana"/>
              <a:ea typeface="Verdana"/>
              <a:cs typeface="Verdana"/>
              <a:sym typeface="Verdana"/>
            </a:endParaRPr>
          </a:p>
          <a:p>
            <a:pPr indent="0" lvl="0" marL="0" rtl="0" algn="l">
              <a:lnSpc>
                <a:spcPct val="90000"/>
              </a:lnSpc>
              <a:spcBef>
                <a:spcPts val="1000"/>
              </a:spcBef>
              <a:spcAft>
                <a:spcPts val="0"/>
              </a:spcAft>
              <a:buClr>
                <a:schemeClr val="dk1"/>
              </a:buClr>
              <a:buSzPts val="1600"/>
              <a:buNone/>
            </a:pPr>
            <a:r>
              <a:t/>
            </a:r>
            <a:endParaRPr/>
          </a:p>
        </p:txBody>
      </p:sp>
      <p:sp>
        <p:nvSpPr>
          <p:cNvPr id="174" name="Google Shape;174;p8"/>
          <p:cNvSpPr/>
          <p:nvPr/>
        </p:nvSpPr>
        <p:spPr>
          <a:xfrm>
            <a:off x="6316970" y="1427692"/>
            <a:ext cx="5419735" cy="30644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a:off x="85725" y="1504855"/>
            <a:ext cx="6010275" cy="29101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p:nvPr/>
        </p:nvSpPr>
        <p:spPr>
          <a:xfrm>
            <a:off x="1" y="1014897"/>
            <a:ext cx="5569188" cy="39393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1" name="Google Shape;181;p9"/>
          <p:cNvSpPr txBox="1"/>
          <p:nvPr>
            <p:ph type="title"/>
          </p:nvPr>
        </p:nvSpPr>
        <p:spPr>
          <a:xfrm>
            <a:off x="459477" y="234572"/>
            <a:ext cx="8202507" cy="571096"/>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rgbClr val="C00000"/>
              </a:buClr>
              <a:buSzPts val="3600"/>
              <a:buFont typeface="Calibri"/>
              <a:buNone/>
            </a:pPr>
            <a:r>
              <a:rPr b="1" lang="en-US" sz="3600" u="sng">
                <a:solidFill>
                  <a:srgbClr val="C00000"/>
                </a:solidFill>
                <a:latin typeface="Calibri"/>
                <a:ea typeface="Calibri"/>
                <a:cs typeface="Calibri"/>
                <a:sym typeface="Calibri"/>
              </a:rPr>
              <a:t>ANALYSIS OF RENTED BIKE COLUMN</a:t>
            </a:r>
            <a:endParaRPr b="1" sz="3600" u="sng">
              <a:solidFill>
                <a:srgbClr val="C00000"/>
              </a:solidFill>
              <a:latin typeface="Calibri"/>
              <a:ea typeface="Calibri"/>
              <a:cs typeface="Calibri"/>
              <a:sym typeface="Calibri"/>
            </a:endParaRPr>
          </a:p>
        </p:txBody>
      </p:sp>
      <p:sp>
        <p:nvSpPr>
          <p:cNvPr id="182" name="Google Shape;182;p9"/>
          <p:cNvSpPr/>
          <p:nvPr/>
        </p:nvSpPr>
        <p:spPr>
          <a:xfrm>
            <a:off x="5975588" y="1038047"/>
            <a:ext cx="6216387" cy="38930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3" name="Google Shape;183;p9"/>
          <p:cNvSpPr txBox="1"/>
          <p:nvPr/>
        </p:nvSpPr>
        <p:spPr>
          <a:xfrm>
            <a:off x="160865" y="5160901"/>
            <a:ext cx="11612880" cy="1305784"/>
          </a:xfrm>
          <a:prstGeom prst="rect">
            <a:avLst/>
          </a:prstGeom>
          <a:noFill/>
          <a:ln>
            <a:noFill/>
          </a:ln>
        </p:spPr>
        <p:txBody>
          <a:bodyPr anchorCtr="0" anchor="t" bIns="0" lIns="0" spcFirstLastPara="1" rIns="0" wrap="square" tIns="16925">
            <a:spAutoFit/>
          </a:bodyPr>
          <a:lstStyle/>
          <a:p>
            <a:pPr indent="-546086" lvl="0" marL="562173" marR="6773" rtl="0" algn="l">
              <a:lnSpc>
                <a:spcPct val="114999"/>
              </a:lnSpc>
              <a:spcBef>
                <a:spcPts val="0"/>
              </a:spcBef>
              <a:spcAft>
                <a:spcPts val="0"/>
              </a:spcAft>
              <a:buClr>
                <a:srgbClr val="0B044F"/>
              </a:buClr>
              <a:buSzPts val="1867"/>
              <a:buFont typeface="Verdana"/>
              <a:buChar char="➢"/>
            </a:pPr>
            <a:r>
              <a:rPr b="1" lang="en-US" sz="1867">
                <a:solidFill>
                  <a:srgbClr val="0B044F"/>
                </a:solidFill>
                <a:latin typeface="Verdana"/>
                <a:ea typeface="Verdana"/>
                <a:cs typeface="Verdana"/>
                <a:sym typeface="Verdana"/>
              </a:rPr>
              <a:t>After applying Square root to the skewed Rented Bike Count, here we get almost normal  distribution.</a:t>
            </a:r>
            <a:endParaRPr sz="1867">
              <a:solidFill>
                <a:schemeClr val="dk1"/>
              </a:solidFill>
              <a:latin typeface="Verdana"/>
              <a:ea typeface="Verdana"/>
              <a:cs typeface="Verdana"/>
              <a:sym typeface="Verdana"/>
            </a:endParaRPr>
          </a:p>
          <a:p>
            <a:pPr indent="-546086" lvl="0" marL="562173" marR="467348" rtl="0" algn="l">
              <a:lnSpc>
                <a:spcPct val="114999"/>
              </a:lnSpc>
              <a:spcBef>
                <a:spcPts val="0"/>
              </a:spcBef>
              <a:spcAft>
                <a:spcPts val="0"/>
              </a:spcAft>
              <a:buClr>
                <a:srgbClr val="0B044F"/>
              </a:buClr>
              <a:buSzPts val="1867"/>
              <a:buFont typeface="Verdana"/>
              <a:buChar char="➢"/>
            </a:pPr>
            <a:r>
              <a:rPr b="1" lang="en-US" sz="1867">
                <a:solidFill>
                  <a:srgbClr val="0B044F"/>
                </a:solidFill>
                <a:latin typeface="Verdana"/>
                <a:ea typeface="Verdana"/>
                <a:cs typeface="Verdana"/>
                <a:sym typeface="Verdana"/>
              </a:rPr>
              <a:t>After applying Square root to the Rented Bike Count column, we ﬁnd that there is no  outliers present</a:t>
            </a:r>
            <a:endParaRPr sz="1867">
              <a:solidFill>
                <a:schemeClr val="dk1"/>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2022-11-18T14:20:34Z</dcterms:created>
  <dc:creator>soumyaranjan rath</dc:creator>
</cp:coreProperties>
</file>